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10"/>
    <p:restoredTop sz="94692"/>
  </p:normalViewPr>
  <p:slideViewPr>
    <p:cSldViewPr snapToGrid="0" showGuides="1">
      <p:cViewPr varScale="1">
        <p:scale>
          <a:sx n="114" d="100"/>
          <a:sy n="114" d="100"/>
        </p:scale>
        <p:origin x="29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A950E-FE20-FAA5-EDA4-9D6678F85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605E40-B131-0327-60B4-706246587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0924D-E8E2-C06A-7D84-3190FF6A5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C6905-DC3F-2AE0-9189-EAE0B61A8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5CBEC-8E3B-8BE3-ABDA-E801536BE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388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9674-811A-BB4E-229C-4CC98271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DCE32-2DFD-9EE7-7F5E-01A7E6C68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38C9B-8B8E-2EE7-F397-E1716B069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F0B84-AFE3-BE4B-6196-A61BC8EEA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C58B9-5293-9BE0-FFA7-CBA555B56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5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29309-08BD-8E52-2B5D-8765D548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11A9-9437-649C-B176-C37094A6A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82C0B-251F-5E85-0251-6CE94697C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D2D9B-1C64-2E78-831E-42422ADE9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AC41E-ACA5-F9BD-12CE-0D7FA35F7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60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9B35C-CC45-CB1D-16E0-F039FCEDF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5A089-A36D-D9F0-F0C3-66EA110DBE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EFEA7B-0AA6-5F01-B492-B82774633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B48F1-9591-159A-4F44-D58B6B092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A44D1-C2F5-4E47-12A6-0D24C4F86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17202-E542-7898-7CF4-7242CE9D3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8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37672-AEA6-1817-3F0B-7677C0D17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444A1F-B498-C805-1837-F1005BA6E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D17375-B010-8954-9CCF-A423DD7473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04E64-33BD-2076-8ECE-DECF2D181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A117E-A62C-E03E-2636-02B3AE8849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01A7D-D19A-C844-4D65-40CC40B39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AEE337-95F9-2ECA-396B-C75A56913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55E21B-46D2-0348-3F0B-8878BFFB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53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5D30B-DB8A-66B4-065E-4FB1F8BE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B4D1E0-2F75-5C65-8711-B939D01C6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652CC-2801-F5CD-86FF-663E8C3B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B2CB8-3C27-88E4-E596-047EF209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8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863F2E-1738-3F22-17C0-8120CC26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1BDE4B-6234-0801-2C17-66ACEA60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78D32C-087C-FA2E-1076-2C794D97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9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82582-F038-C3AD-5D65-2DC4FBC16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30492-978E-536A-8E3D-BBD4E607F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87F28-F9C3-CF7A-0A36-1866A8DC7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AF6629-1B3F-32FF-9F25-AE1A6ABA0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DA8F52-47F9-66DE-0051-BFB5D8598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FFCEE-C9D5-BFFA-3275-F7E03D1C7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94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4D9C6-0260-19D6-800E-1E0EAF459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9B2848-8ACB-AD3D-FF4D-DB8D082D58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F5A7C-0789-1711-5928-3B5C2E4BF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6AFBE1-7A75-6ABC-368F-0159197B4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ED4DD-12D2-AEDE-E20D-982918D0C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7A87C4-5622-1F43-3D12-FF614E302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9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33906-7560-999B-95D7-0C28DBFC6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096ED-FE42-E179-8616-28BE36AE5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DBBF3-631D-8CB4-C21F-A0A229F2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4C510-FA9B-9E86-F7BC-398B6BB5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C641E-8211-1B22-32C7-BD77BA9EE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17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7207CC-BFC8-47EF-697C-DF657B81C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E8B2D-ACE5-8751-8269-4A88FF2FF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71DC9-45C7-EFAF-F0EA-B7974DC6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C5803-0D5E-B3B9-307B-86243565F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ED337-5BE8-D1A7-1AFA-CD59A2C10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1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7D453F-BC15-9A6F-0E5E-7E9272E7F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E5900C-9F9E-8F16-1151-C4AB86513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42DF6-0C12-7674-64CD-6DF4D37A0A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4D97D1-C391-6F49-B5AF-97C34C6DCB2D}" type="datetimeFigureOut">
              <a:rPr lang="en-US" smtClean="0"/>
              <a:t>7/7/26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DC89F-8EDE-FE0E-5C94-8165BE753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3A3EA-9DE1-70BC-8A99-CAD37224FE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5DEA3F-B348-7B4A-9FB5-63A5900AF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E56EA-663E-BAA2-08CD-F8ED028C20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 to Pandas &amp; Data </a:t>
            </a:r>
            <a:r>
              <a:rPr lang="en-US" dirty="0" err="1"/>
              <a:t>Visualisation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A9C4EA-4BD4-5830-8C1C-75A238FE27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Beginners Python</a:t>
            </a:r>
          </a:p>
          <a:p>
            <a:r>
              <a:rPr lang="en-US"/>
              <a:t>Day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4ED38-0284-4730-E3B3-EA9085012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What is Pandas?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74173-D382-05F8-B216-B1F3236FA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872898"/>
            <a:ext cx="7121170" cy="3795187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Pandas is a Python library for working with structured (tabular) data it helps Python programmers to perform data analysis</a:t>
            </a:r>
          </a:p>
          <a:p>
            <a:r>
              <a:rPr lang="en-US" sz="2000" dirty="0"/>
              <a:t>Think rows and columns, like Excel spreadsheets</a:t>
            </a:r>
          </a:p>
          <a:p>
            <a:r>
              <a:rPr lang="en-US" sz="2000" dirty="0"/>
              <a:t>But with superpowers:</a:t>
            </a:r>
          </a:p>
          <a:p>
            <a:pPr lvl="1"/>
            <a:r>
              <a:rPr lang="en-US" sz="2000" dirty="0"/>
              <a:t>Sort and filter data instantly</a:t>
            </a:r>
          </a:p>
          <a:p>
            <a:pPr lvl="1"/>
            <a:r>
              <a:rPr lang="en-US" sz="2000" dirty="0"/>
              <a:t>Group data and </a:t>
            </a:r>
            <a:r>
              <a:rPr lang="en-US" sz="2000" dirty="0" err="1"/>
              <a:t>summarise</a:t>
            </a:r>
            <a:r>
              <a:rPr lang="en-US" sz="2000" dirty="0"/>
              <a:t> it</a:t>
            </a:r>
          </a:p>
          <a:p>
            <a:pPr lvl="1"/>
            <a:r>
              <a:rPr lang="en-US" sz="2000" dirty="0"/>
              <a:t>Calculate statistics (mean, median, etc.)</a:t>
            </a:r>
          </a:p>
          <a:p>
            <a:pPr lvl="1"/>
            <a:r>
              <a:rPr lang="en-US" sz="2000" dirty="0"/>
              <a:t>Apply functions across datasets</a:t>
            </a:r>
          </a:p>
          <a:p>
            <a:r>
              <a:rPr lang="en-US" sz="2000" dirty="0"/>
              <a:t>Works seamlessly with large datasets</a:t>
            </a:r>
          </a:p>
          <a:p>
            <a:pPr marL="0" indent="0">
              <a:buNone/>
            </a:pPr>
            <a:r>
              <a:rPr lang="en-US" sz="2000" dirty="0"/>
              <a:t>💡 </a:t>
            </a:r>
            <a:r>
              <a:rPr lang="en-US" sz="2000" i="1" dirty="0"/>
              <a:t>Think Excel… but automated, reproducible, and scalable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71E212-3800-3F59-CDF7-1C53DFD863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>
            <a:off x="7284438" y="1303789"/>
            <a:ext cx="4907562" cy="489273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7" name="Oval Callout 6">
            <a:extLst>
              <a:ext uri="{FF2B5EF4-FFF2-40B4-BE49-F238E27FC236}">
                <a16:creationId xmlns:a16="http://schemas.microsoft.com/office/drawing/2014/main" id="{17716CD5-CB35-6255-2DF2-BE6343528454}"/>
              </a:ext>
            </a:extLst>
          </p:cNvPr>
          <p:cNvSpPr/>
          <p:nvPr/>
        </p:nvSpPr>
        <p:spPr>
          <a:xfrm>
            <a:off x="9566031" y="562708"/>
            <a:ext cx="2232294" cy="1266092"/>
          </a:xfrm>
          <a:prstGeom prst="wedgeEllipseCallout">
            <a:avLst/>
          </a:prstGeom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dirty="0"/>
              <a:t>I LOVE Data Analysis xoxo</a:t>
            </a:r>
          </a:p>
        </p:txBody>
      </p:sp>
    </p:spTree>
    <p:extLst>
      <p:ext uri="{BB962C8B-B14F-4D97-AF65-F5344CB8AC3E}">
        <p14:creationId xmlns:p14="http://schemas.microsoft.com/office/powerpoint/2010/main" val="34020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20AA-B805-2D85-9234-A8E5120AE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64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Why Pandas?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86BCA-8DEC-B571-EA5E-75448226E0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 rot="21295823">
            <a:off x="5809425" y="1572008"/>
            <a:ext cx="4907562" cy="489273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40028E5E-A71D-CA04-189C-D77D478A9D66}"/>
              </a:ext>
            </a:extLst>
          </p:cNvPr>
          <p:cNvSpPr/>
          <p:nvPr/>
        </p:nvSpPr>
        <p:spPr>
          <a:xfrm>
            <a:off x="8352442" y="112543"/>
            <a:ext cx="3024554" cy="2321169"/>
          </a:xfrm>
          <a:prstGeom prst="wedgeEllipseCallout">
            <a:avLst/>
          </a:prstGeom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I am better than excel, I am reproducible, faster and I can handle big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1158C-CCCB-7B9B-21F9-F3C36F320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63" y="1690688"/>
            <a:ext cx="10945837" cy="466725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Handles large datasets effortlessly</a:t>
            </a:r>
          </a:p>
          <a:p>
            <a:r>
              <a:rPr lang="en-US" dirty="0"/>
              <a:t>Eliminates manual work. </a:t>
            </a:r>
          </a:p>
          <a:p>
            <a:r>
              <a:rPr lang="en-US" dirty="0"/>
              <a:t>Reproducible analysis (no clicking mistakes!)</a:t>
            </a:r>
          </a:p>
          <a:p>
            <a:r>
              <a:rPr lang="en-US" dirty="0"/>
              <a:t>Integrates with:</a:t>
            </a:r>
          </a:p>
          <a:p>
            <a:pPr lvl="1"/>
            <a:r>
              <a:rPr lang="en-US" dirty="0"/>
              <a:t>NumPy (numerical work)</a:t>
            </a:r>
          </a:p>
          <a:p>
            <a:pPr lvl="1"/>
            <a:r>
              <a:rPr lang="en-US" dirty="0"/>
              <a:t>Matplotlib (</a:t>
            </a:r>
            <a:r>
              <a:rPr lang="en-US" dirty="0" err="1"/>
              <a:t>visualisation</a:t>
            </a:r>
            <a:r>
              <a:rPr lang="en-US" dirty="0"/>
              <a:t>)</a:t>
            </a:r>
          </a:p>
          <a:p>
            <a:r>
              <a:rPr lang="en-US" dirty="0"/>
              <a:t>Widely used in:</a:t>
            </a:r>
          </a:p>
          <a:p>
            <a:pPr lvl="1"/>
            <a:r>
              <a:rPr lang="en-US" dirty="0"/>
              <a:t>Bioinformatics 🧬</a:t>
            </a:r>
          </a:p>
          <a:p>
            <a:pPr lvl="1"/>
            <a:r>
              <a:rPr lang="en-US" dirty="0"/>
              <a:t>Data science 📊</a:t>
            </a:r>
          </a:p>
          <a:p>
            <a:pPr lvl="1"/>
            <a:r>
              <a:rPr lang="en-US" dirty="0"/>
              <a:t>Finance 💰</a:t>
            </a:r>
          </a:p>
          <a:p>
            <a:pPr marL="0" indent="0">
              <a:buNone/>
            </a:pPr>
            <a:r>
              <a:rPr lang="en-US" dirty="0"/>
              <a:t>Key idea:</a:t>
            </a:r>
          </a:p>
          <a:p>
            <a:pPr marL="0" indent="0">
              <a:buNone/>
            </a:pPr>
            <a:r>
              <a:rPr lang="en-US" dirty="0"/>
              <a:t>👉 If your data is in a table, Pandas is your </a:t>
            </a:r>
          </a:p>
          <a:p>
            <a:pPr marL="0" indent="0">
              <a:buNone/>
            </a:pPr>
            <a:r>
              <a:rPr lang="en-US" dirty="0"/>
              <a:t>		✨</a:t>
            </a:r>
            <a:r>
              <a:rPr lang="en-US" b="1" dirty="0"/>
              <a:t>Best Friend</a:t>
            </a:r>
            <a:r>
              <a:rPr lang="en-US" dirty="0"/>
              <a:t>✨</a:t>
            </a:r>
            <a:endParaRPr lang="en-US" b="1" dirty="0"/>
          </a:p>
        </p:txBody>
      </p:sp>
      <p:pic>
        <p:nvPicPr>
          <p:cNvPr id="2051" name="Picture 3" descr="Overflowing Trash Can Filled with Various Types of Garbage and Waste,  Isolated on Transparent and White Background Stock Image - Illustration of  overflowing, overflow: 351698555">
            <a:extLst>
              <a:ext uri="{FF2B5EF4-FFF2-40B4-BE49-F238E27FC236}">
                <a16:creationId xmlns:a16="http://schemas.microsoft.com/office/drawing/2014/main" id="{13895740-3F2C-1205-0121-EE3B87A94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738" y="4027128"/>
            <a:ext cx="1951282" cy="271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9A27D4C0-060C-DDC5-D2AE-1815D6763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246" y="4318782"/>
            <a:ext cx="730266" cy="68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DAAB67-0857-4EBE-6CE2-95F1FC085595}"/>
              </a:ext>
            </a:extLst>
          </p:cNvPr>
          <p:cNvSpPr txBox="1"/>
          <p:nvPr/>
        </p:nvSpPr>
        <p:spPr>
          <a:xfrm>
            <a:off x="10739246" y="5514535"/>
            <a:ext cx="1035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/>
              <a:t>TRASH</a:t>
            </a:r>
          </a:p>
        </p:txBody>
      </p:sp>
    </p:spTree>
    <p:extLst>
      <p:ext uri="{BB962C8B-B14F-4D97-AF65-F5344CB8AC3E}">
        <p14:creationId xmlns:p14="http://schemas.microsoft.com/office/powerpoint/2010/main" val="115017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E392D3-B5E1-85F5-B36B-7D1A16E308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>
            <a:off x="7917525" y="2008091"/>
            <a:ext cx="2474007" cy="246653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561801-EDDE-69CA-9014-4C978126D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Meet the </a:t>
            </a:r>
            <a:r>
              <a:rPr lang="en-IE" dirty="0" err="1"/>
              <a:t>Dataframe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96855-AF40-82F4-7492-D15F96492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/>
              <a:t>A </a:t>
            </a:r>
            <a:r>
              <a:rPr lang="en-IE" dirty="0" err="1"/>
              <a:t>Dataframe</a:t>
            </a:r>
            <a:r>
              <a:rPr lang="en-IE" dirty="0"/>
              <a:t> = table of data (rows + columns)</a:t>
            </a:r>
          </a:p>
          <a:p>
            <a:r>
              <a:rPr lang="en-IE" dirty="0"/>
              <a:t>Each column has a name</a:t>
            </a:r>
          </a:p>
          <a:p>
            <a:r>
              <a:rPr lang="en-IE" dirty="0"/>
              <a:t>Each column represents a single observation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CE40EB6-D685-2D32-7481-01FCA527E638}"/>
              </a:ext>
            </a:extLst>
          </p:cNvPr>
          <p:cNvSpPr/>
          <p:nvPr/>
        </p:nvSpPr>
        <p:spPr>
          <a:xfrm>
            <a:off x="590257" y="3616643"/>
            <a:ext cx="6941235" cy="256032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pandas as pd</a:t>
            </a:r>
          </a:p>
          <a:p>
            <a:pPr algn="just"/>
            <a:endParaRPr lang="en-IE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data = {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"Species": ["Human", "Mouse", "Zebrafish"],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"Genes": [20000, 22000, 26000]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algn="just"/>
            <a:endParaRPr lang="en-IE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just"/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df</a:t>
            </a:r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pd.DataFrame</a:t>
            </a:r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(data)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print(</a:t>
            </a:r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df</a:t>
            </a:r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0F795B1-D13F-DFD1-E36A-F3B13047275D}"/>
              </a:ext>
            </a:extLst>
          </p:cNvPr>
          <p:cNvSpPr/>
          <p:nvPr/>
        </p:nvSpPr>
        <p:spPr>
          <a:xfrm>
            <a:off x="7779435" y="3616643"/>
            <a:ext cx="3908473" cy="2560320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	Species  	Genes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0      Human  	20000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      Mouse  	22000</a:t>
            </a:r>
          </a:p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  Zebrafish  	26000</a:t>
            </a:r>
          </a:p>
        </p:txBody>
      </p:sp>
      <p:sp>
        <p:nvSpPr>
          <p:cNvPr id="8" name="Oval Callout 7">
            <a:extLst>
              <a:ext uri="{FF2B5EF4-FFF2-40B4-BE49-F238E27FC236}">
                <a16:creationId xmlns:a16="http://schemas.microsoft.com/office/drawing/2014/main" id="{99BC4B0D-2480-8F1B-3BD9-497BFC62D812}"/>
              </a:ext>
            </a:extLst>
          </p:cNvPr>
          <p:cNvSpPr/>
          <p:nvPr/>
        </p:nvSpPr>
        <p:spPr>
          <a:xfrm>
            <a:off x="9035463" y="854723"/>
            <a:ext cx="2176488" cy="1325563"/>
          </a:xfrm>
          <a:prstGeom prst="wedgeEllipseCallout">
            <a:avLst/>
          </a:prstGeom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Behold my </a:t>
            </a:r>
            <a:r>
              <a:rPr lang="en-IE" sz="2000" dirty="0" err="1"/>
              <a:t>Dataframe</a:t>
            </a:r>
            <a:r>
              <a:rPr lang="en-IE" sz="20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79409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C58ED7-BD12-CF12-1944-3E2A08E584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 rot="20550147">
            <a:off x="6251143" y="1247214"/>
            <a:ext cx="3108454" cy="3099061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0030F4-DFC3-FD4F-F23E-D0173367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What is Matplotlib?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7080E-1171-CBDC-59B3-976818D4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51917" cy="4351338"/>
          </a:xfrm>
        </p:spPr>
        <p:txBody>
          <a:bodyPr/>
          <a:lstStyle/>
          <a:p>
            <a:r>
              <a:rPr lang="en-IE" dirty="0"/>
              <a:t>A Python library for creating plots and figures</a:t>
            </a:r>
          </a:p>
          <a:p>
            <a:r>
              <a:rPr lang="en-IE" dirty="0"/>
              <a:t>Used for:</a:t>
            </a:r>
          </a:p>
          <a:p>
            <a:pPr lvl="1"/>
            <a:r>
              <a:rPr lang="en-IE" dirty="0"/>
              <a:t>Scientific figures</a:t>
            </a:r>
          </a:p>
          <a:p>
            <a:pPr lvl="1"/>
            <a:r>
              <a:rPr lang="en-IE" dirty="0"/>
              <a:t>Publications</a:t>
            </a:r>
          </a:p>
          <a:p>
            <a:pPr lvl="1"/>
            <a:r>
              <a:rPr lang="en-IE" dirty="0"/>
              <a:t>Data exploration</a:t>
            </a:r>
          </a:p>
          <a:p>
            <a:r>
              <a:rPr lang="en-IE" dirty="0"/>
              <a:t>Highly customizable</a:t>
            </a:r>
          </a:p>
          <a:p>
            <a:pPr marL="0" indent="0">
              <a:buNone/>
            </a:pPr>
            <a:r>
              <a:rPr lang="en-IE" dirty="0"/>
              <a:t>💡 Turns your data into visual stories that you can see and understand</a:t>
            </a:r>
          </a:p>
        </p:txBody>
      </p:sp>
      <p:sp>
        <p:nvSpPr>
          <p:cNvPr id="6" name="Oval Callout 5">
            <a:extLst>
              <a:ext uri="{FF2B5EF4-FFF2-40B4-BE49-F238E27FC236}">
                <a16:creationId xmlns:a16="http://schemas.microsoft.com/office/drawing/2014/main" id="{301BCDB4-5A51-7EF5-BE1E-A40CC959BB7C}"/>
              </a:ext>
            </a:extLst>
          </p:cNvPr>
          <p:cNvSpPr/>
          <p:nvPr/>
        </p:nvSpPr>
        <p:spPr>
          <a:xfrm>
            <a:off x="8427770" y="94661"/>
            <a:ext cx="3764230" cy="1712220"/>
          </a:xfrm>
          <a:prstGeom prst="wedgeEllipseCallout">
            <a:avLst>
              <a:gd name="adj1" fmla="val -50731"/>
              <a:gd name="adj2" fmla="val 51819"/>
            </a:avLst>
          </a:prstGeom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Stare at my columns and numbers forever and find nothing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4A1034-4790-BDAF-3D63-A61E7C5E58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>
            <a:fillRect/>
          </a:stretch>
        </p:blipFill>
        <p:spPr>
          <a:xfrm rot="614500">
            <a:off x="9339015" y="4540944"/>
            <a:ext cx="2429344" cy="2422004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D8FF5178-F2E4-CC8A-6160-AD38B763D09F}"/>
              </a:ext>
            </a:extLst>
          </p:cNvPr>
          <p:cNvSpPr/>
          <p:nvPr/>
        </p:nvSpPr>
        <p:spPr>
          <a:xfrm>
            <a:off x="7814579" y="3509642"/>
            <a:ext cx="2495306" cy="1436870"/>
          </a:xfrm>
          <a:prstGeom prst="wedgeEllipseCallout">
            <a:avLst>
              <a:gd name="adj1" fmla="val 43447"/>
              <a:gd name="adj2" fmla="val 60857"/>
            </a:avLst>
          </a:prstGeom>
        </p:spPr>
        <p:style>
          <a:lnRef idx="1">
            <a:schemeClr val="accent4"/>
          </a:lnRef>
          <a:fillRef idx="1003">
            <a:schemeClr val="dk2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000" dirty="0"/>
              <a:t>Matplotlib brings meaning to my existence</a:t>
            </a:r>
          </a:p>
        </p:txBody>
      </p:sp>
    </p:spTree>
    <p:extLst>
      <p:ext uri="{BB962C8B-B14F-4D97-AF65-F5344CB8AC3E}">
        <p14:creationId xmlns:p14="http://schemas.microsoft.com/office/powerpoint/2010/main" val="2864532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5ECFA-7540-0D86-A1F8-4E709AC4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How Matplotlib thinks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FDBEC-104C-D715-AFF3-A85913C8F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sz="3600" dirty="0"/>
              <a:t>Matplotlib builds plots in layers</a:t>
            </a:r>
          </a:p>
          <a:p>
            <a:r>
              <a:rPr lang="en-IE" sz="3600" dirty="0"/>
              <a:t>You usually: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E" sz="3200" dirty="0"/>
              <a:t>Create a figure (the canvas)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E" sz="3200" dirty="0"/>
              <a:t>Add axes (the plotting area)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E" sz="3200" dirty="0"/>
              <a:t>Draw your data onto it</a:t>
            </a:r>
          </a:p>
          <a:p>
            <a:pPr marL="0" indent="0">
              <a:buNone/>
            </a:pPr>
            <a:r>
              <a:rPr lang="en-IE" sz="3600" dirty="0"/>
              <a:t>💡 Think of it like painting</a:t>
            </a:r>
          </a:p>
        </p:txBody>
      </p:sp>
      <p:pic>
        <p:nvPicPr>
          <p:cNvPr id="8194" name="Picture 2" descr="basics of plot">
            <a:extLst>
              <a:ext uri="{FF2B5EF4-FFF2-40B4-BE49-F238E27FC236}">
                <a16:creationId xmlns:a16="http://schemas.microsoft.com/office/drawing/2014/main" id="{570CDDB9-4A34-F7B9-3CEF-7475B8A95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39" y="1043395"/>
            <a:ext cx="4702028" cy="471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62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9E13-D415-E474-E592-EB729CB6C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Using Matplotlib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518638-933F-0FA9-4AA6-7F632F57D050}"/>
              </a:ext>
            </a:extLst>
          </p:cNvPr>
          <p:cNvSpPr/>
          <p:nvPr/>
        </p:nvSpPr>
        <p:spPr>
          <a:xfrm>
            <a:off x="6859172" y="1004888"/>
            <a:ext cx="4938346" cy="146047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import </a:t>
            </a:r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matplotlib.pyplot</a:t>
            </a:r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as </a:t>
            </a:r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</a:t>
            </a:r>
            <a:endParaRPr lang="en-IE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just"/>
            <a:endParaRPr lang="en-IE" dirty="0">
              <a:solidFill>
                <a:schemeClr val="tx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just"/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plt.plot</a:t>
            </a:r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([1,2,3], [4,5,6])</a:t>
            </a:r>
          </a:p>
          <a:p>
            <a:pPr algn="just"/>
            <a:r>
              <a:rPr lang="en-IE" dirty="0" err="1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plt.show</a:t>
            </a:r>
            <a:r>
              <a:rPr lang="en-IE" dirty="0">
                <a:solidFill>
                  <a:schemeClr val="tx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</p:txBody>
      </p:sp>
      <p:pic>
        <p:nvPicPr>
          <p:cNvPr id="6149" name="Picture 5" descr="Plot output">
            <a:extLst>
              <a:ext uri="{FF2B5EF4-FFF2-40B4-BE49-F238E27FC236}">
                <a16:creationId xmlns:a16="http://schemas.microsoft.com/office/drawing/2014/main" id="{3EB22539-9265-3637-F322-A423FF244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693" y="2563837"/>
            <a:ext cx="5397304" cy="404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0DA1D4-A5F1-C59C-C53F-547A69C2B3DC}"/>
              </a:ext>
            </a:extLst>
          </p:cNvPr>
          <p:cNvSpPr txBox="1"/>
          <p:nvPr/>
        </p:nvSpPr>
        <p:spPr>
          <a:xfrm>
            <a:off x="838200" y="1690688"/>
            <a:ext cx="54441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600" dirty="0">
                <a:latin typeface="+mj-lt"/>
              </a:rPr>
              <a:t>What is </a:t>
            </a:r>
            <a:r>
              <a:rPr lang="en-IE" sz="3600" dirty="0" err="1">
                <a:latin typeface="+mj-lt"/>
              </a:rPr>
              <a:t>plt</a:t>
            </a:r>
            <a:r>
              <a:rPr lang="en-IE" sz="3600" dirty="0">
                <a:latin typeface="+mj-lt"/>
              </a:rPr>
              <a:t>?</a:t>
            </a:r>
          </a:p>
          <a:p>
            <a:endParaRPr lang="en-IE" b="1" dirty="0"/>
          </a:p>
          <a:p>
            <a:r>
              <a:rPr lang="en-IE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</a:t>
            </a:r>
            <a:r>
              <a:rPr lang="en-IE" sz="2400" dirty="0"/>
              <a:t> is just a nickname (alias) for matplotlib’s plotting module</a:t>
            </a:r>
          </a:p>
          <a:p>
            <a:endParaRPr lang="en-IE" sz="2400" dirty="0"/>
          </a:p>
          <a:p>
            <a:r>
              <a:rPr lang="en-IE" sz="2400" dirty="0"/>
              <a:t>It contains functions like:</a:t>
            </a:r>
          </a:p>
          <a:p>
            <a:pPr lvl="1"/>
            <a:r>
              <a:rPr lang="en-IE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plt.plot</a:t>
            </a:r>
            <a:r>
              <a:rPr lang="en-IE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  <a:p>
            <a:pPr lvl="1"/>
            <a:r>
              <a:rPr lang="en-IE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plt.scatter</a:t>
            </a:r>
            <a:r>
              <a:rPr lang="en-IE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  <a:p>
            <a:pPr lvl="1"/>
            <a:r>
              <a:rPr lang="en-IE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plt.title</a:t>
            </a:r>
            <a:r>
              <a:rPr lang="en-IE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</a:p>
          <a:p>
            <a:r>
              <a:rPr lang="en-IE" sz="2400" dirty="0"/>
              <a:t>💡 You’re calling functions from matplotlib using </a:t>
            </a:r>
            <a:r>
              <a:rPr lang="en-IE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plt</a:t>
            </a:r>
            <a:endParaRPr lang="en-IE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87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410</Words>
  <Application>Microsoft Macintosh PowerPoint</Application>
  <PresentationFormat>Widescreen</PresentationFormat>
  <Paragraphs>79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Menlo</vt:lpstr>
      <vt:lpstr>Office Theme</vt:lpstr>
      <vt:lpstr>Intro to Pandas &amp; Data Visualisation</vt:lpstr>
      <vt:lpstr>What is Pandas?</vt:lpstr>
      <vt:lpstr>Why Pandas?</vt:lpstr>
      <vt:lpstr>Meet the Dataframe</vt:lpstr>
      <vt:lpstr>What is Matplotlib?</vt:lpstr>
      <vt:lpstr>How Matplotlib thinks</vt:lpstr>
      <vt:lpstr>Using Matplotlib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Iseult Leahy</dc:creator>
  <cp:lastModifiedBy>Iseult Leahy</cp:lastModifiedBy>
  <cp:revision>9</cp:revision>
  <dcterms:created xsi:type="dcterms:W3CDTF">2026-03-18T15:59:34Z</dcterms:created>
  <dcterms:modified xsi:type="dcterms:W3CDTF">2026-07-07T12:48:44Z</dcterms:modified>
</cp:coreProperties>
</file>