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 id="2147483676" r:id="rId3"/>
  </p:sldMasterIdLst>
  <p:notesMasterIdLst>
    <p:notesMasterId r:id="rId28"/>
  </p:notesMasterIdLst>
  <p:sldIdLst>
    <p:sldId id="257" r:id="rId4"/>
    <p:sldId id="394" r:id="rId5"/>
    <p:sldId id="395" r:id="rId6"/>
    <p:sldId id="258" r:id="rId7"/>
    <p:sldId id="399" r:id="rId8"/>
    <p:sldId id="396" r:id="rId9"/>
    <p:sldId id="259" r:id="rId10"/>
    <p:sldId id="261" r:id="rId11"/>
    <p:sldId id="262" r:id="rId12"/>
    <p:sldId id="400" r:id="rId13"/>
    <p:sldId id="397" r:id="rId14"/>
    <p:sldId id="392" r:id="rId15"/>
    <p:sldId id="377" r:id="rId16"/>
    <p:sldId id="278" r:id="rId17"/>
    <p:sldId id="279" r:id="rId18"/>
    <p:sldId id="280" r:id="rId19"/>
    <p:sldId id="281" r:id="rId20"/>
    <p:sldId id="398" r:id="rId21"/>
    <p:sldId id="284" r:id="rId22"/>
    <p:sldId id="285" r:id="rId23"/>
    <p:sldId id="286" r:id="rId24"/>
    <p:sldId id="340" r:id="rId25"/>
    <p:sldId id="345" r:id="rId26"/>
    <p:sldId id="354" r:id="rId27"/>
  </p:sldIdLst>
  <p:sldSz cx="12192000" cy="6858000"/>
  <p:notesSz cx="6858000" cy="9144000"/>
  <p:defaultText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92"/>
    <p:restoredTop sz="83358"/>
  </p:normalViewPr>
  <p:slideViewPr>
    <p:cSldViewPr snapToGrid="0" showGuides="1">
      <p:cViewPr>
        <p:scale>
          <a:sx n="49" d="100"/>
          <a:sy n="49" d="100"/>
        </p:scale>
        <p:origin x="144" y="1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82F4D2-953E-684E-A35F-E096D35645B8}" type="datetimeFigureOut">
              <a:rPr lang="en-ES" smtClean="0"/>
              <a:t>12/07/2026</a:t>
            </a:fld>
            <a:endParaRPr lang="en-E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722DF4-0562-7743-B96E-B85D6D28F610}" type="slidenum">
              <a:rPr lang="en-ES" smtClean="0"/>
              <a:t>‹#›</a:t>
            </a:fld>
            <a:endParaRPr lang="en-ES"/>
          </a:p>
        </p:txBody>
      </p:sp>
    </p:spTree>
    <p:extLst>
      <p:ext uri="{BB962C8B-B14F-4D97-AF65-F5344CB8AC3E}">
        <p14:creationId xmlns:p14="http://schemas.microsoft.com/office/powerpoint/2010/main" val="646844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ES" dirty="0"/>
          </a:p>
        </p:txBody>
      </p:sp>
    </p:spTree>
    <p:extLst>
      <p:ext uri="{BB962C8B-B14F-4D97-AF65-F5344CB8AC3E}">
        <p14:creationId xmlns:p14="http://schemas.microsoft.com/office/powerpoint/2010/main" val="705821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BCF7-FBCC-F617-3A33-25F0AAC8F28A}"/>
            </a:ext>
          </a:extLst>
        </p:cNvPr>
        <p:cNvGrpSpPr/>
        <p:nvPr/>
      </p:nvGrpSpPr>
      <p:grpSpPr>
        <a:xfrm>
          <a:off x="0" y="0"/>
          <a:ext cx="0" cy="0"/>
          <a:chOff x="0" y="0"/>
          <a:chExt cx="0" cy="0"/>
        </a:xfrm>
      </p:grpSpPr>
      <p:sp>
        <p:nvSpPr>
          <p:cNvPr id="189" name="Shape 189">
            <a:extLst>
              <a:ext uri="{FF2B5EF4-FFF2-40B4-BE49-F238E27FC236}">
                <a16:creationId xmlns:a16="http://schemas.microsoft.com/office/drawing/2014/main" id="{5C07BD8C-9FE6-606A-95A0-7D6617902220}"/>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a:extLst>
              <a:ext uri="{FF2B5EF4-FFF2-40B4-BE49-F238E27FC236}">
                <a16:creationId xmlns:a16="http://schemas.microsoft.com/office/drawing/2014/main" id="{01106420-2508-5DBD-A908-E70CAF7B2B4C}"/>
              </a:ext>
            </a:extLst>
          </p:cNvPr>
          <p:cNvSpPr>
            <a:spLocks noGrp="1"/>
          </p:cNvSpPr>
          <p:nvPr>
            <p:ph type="body" sz="quarter" idx="1"/>
          </p:nvPr>
        </p:nvSpPr>
        <p:spPr>
          <a:prstGeom prst="rect">
            <a:avLst/>
          </a:prstGeom>
        </p:spPr>
        <p:txBody>
          <a:bodyPr/>
          <a:lstStyle/>
          <a:p>
            <a:r>
              <a:rPr lang="en-US" dirty="0"/>
              <a:t>Cell type-specific biology </a:t>
            </a:r>
          </a:p>
          <a:p>
            <a:endParaRPr lang="en-US" dirty="0"/>
          </a:p>
          <a:p>
            <a:endParaRPr lang="en-US" dirty="0"/>
          </a:p>
          <a:p>
            <a:endParaRPr lang="en-US" dirty="0"/>
          </a:p>
          <a:p>
            <a:r>
              <a:rPr lang="en-US" dirty="0"/>
              <a:t>Where, when and how strongly are genes expressed.</a:t>
            </a:r>
          </a:p>
          <a:p>
            <a:r>
              <a:rPr lang="en-US" dirty="0"/>
              <a:t>Because this will eventually decide the cells function and the cell type. </a:t>
            </a:r>
          </a:p>
          <a:p>
            <a:r>
              <a:rPr lang="en-US" dirty="0"/>
              <a:t>So now if we don’t only think about white and red blood cells, but we think about the whole blood system.  There is many many cell types and </a:t>
            </a:r>
            <a:r>
              <a:rPr lang="en-US" dirty="0" err="1"/>
              <a:t>youre</a:t>
            </a:r>
            <a:r>
              <a:rPr lang="en-US" dirty="0"/>
              <a:t> also </a:t>
            </a:r>
            <a:r>
              <a:rPr lang="en-US" dirty="0" err="1"/>
              <a:t>porbably</a:t>
            </a:r>
            <a:r>
              <a:rPr lang="en-US" dirty="0"/>
              <a:t> aware </a:t>
            </a:r>
            <a:endParaRPr dirty="0"/>
          </a:p>
        </p:txBody>
      </p:sp>
    </p:spTree>
    <p:extLst>
      <p:ext uri="{BB962C8B-B14F-4D97-AF65-F5344CB8AC3E}">
        <p14:creationId xmlns:p14="http://schemas.microsoft.com/office/powerpoint/2010/main" val="2024284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r>
              <a:rPr dirty="0"/>
              <a:t>Lymphocytes: adaptive immunity </a:t>
            </a:r>
          </a:p>
          <a:p>
            <a:r>
              <a:rPr dirty="0"/>
              <a:t>Myeloid: innate </a:t>
            </a:r>
            <a:r>
              <a:rPr dirty="0" err="1"/>
              <a:t>defence</a:t>
            </a:r>
            <a:r>
              <a:rPr dirty="0"/>
              <a:t>, inflammation, antigen presentation </a:t>
            </a:r>
          </a:p>
          <a:p>
            <a:r>
              <a:rPr dirty="0"/>
              <a:t>Erythroid: oxygen </a:t>
            </a:r>
            <a:r>
              <a:rPr dirty="0" err="1"/>
              <a:t>transcport</a:t>
            </a:r>
            <a:r>
              <a:rPr dirty="0"/>
              <a:t> </a:t>
            </a:r>
          </a:p>
          <a:p>
            <a:endParaRPr dirty="0"/>
          </a:p>
          <a:p>
            <a:r>
              <a:rPr dirty="0"/>
              <a:t>However, in contrast to this hierarchical and very stepwise process, hematopoiesis is rather a continuous process. </a:t>
            </a:r>
          </a:p>
          <a:p>
            <a:br>
              <a:rPr dirty="0"/>
            </a:br>
            <a:r>
              <a:rPr dirty="0"/>
              <a:t>Transition: Although this diagram depicts a highly hierarchical, stepwise differentiation process, in reality it represents more of a continuum, with stem-like or progenitor cells as well as more differentiated cells distributed along these branches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noRot="1" noChangeAspect="1"/>
          </p:cNvSpPr>
          <p:nvPr>
            <p:ph type="sldImg"/>
          </p:nvPr>
        </p:nvSpPr>
        <p:spPr>
          <a:xfrm>
            <a:off x="381000" y="685800"/>
            <a:ext cx="6096000" cy="3429000"/>
          </a:xfrm>
          <a:prstGeom prst="rect">
            <a:avLst/>
          </a:prstGeom>
        </p:spPr>
        <p:txBody>
          <a:bodyPr/>
          <a:lstStyle/>
          <a:p>
            <a:endParaRPr/>
          </a:p>
        </p:txBody>
      </p:sp>
      <p:sp>
        <p:nvSpPr>
          <p:cNvPr id="218" name="Shape 218"/>
          <p:cNvSpPr>
            <a:spLocks noGrp="1"/>
          </p:cNvSpPr>
          <p:nvPr>
            <p:ph type="body" sz="quarter" idx="1"/>
          </p:nvPr>
        </p:nvSpPr>
        <p:spPr>
          <a:prstGeom prst="rect">
            <a:avLst/>
          </a:prstGeom>
        </p:spPr>
        <p:txBody>
          <a:bodyPr/>
          <a:lstStyle/>
          <a:p>
            <a:r>
              <a:rPr dirty="0"/>
              <a:t>To understand the whole continuum, we have to understand how decisions are taken so how cells if they should become a lymphocyte or a myeloid cell. </a:t>
            </a:r>
          </a:p>
          <a:p>
            <a:r>
              <a:rPr dirty="0"/>
              <a:t>Stem cells, multipotent progenitors, more </a:t>
            </a:r>
            <a:r>
              <a:rPr dirty="0" err="1"/>
              <a:t>specialised</a:t>
            </a:r>
            <a:r>
              <a:rPr dirty="0"/>
              <a:t> progenitors until terminally differentiated cells.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F94C9-9AAE-8B8C-A6C0-9283D31D0F49}"/>
            </a:ext>
          </a:extLst>
        </p:cNvPr>
        <p:cNvGrpSpPr/>
        <p:nvPr/>
      </p:nvGrpSpPr>
      <p:grpSpPr>
        <a:xfrm>
          <a:off x="0" y="0"/>
          <a:ext cx="0" cy="0"/>
          <a:chOff x="0" y="0"/>
          <a:chExt cx="0" cy="0"/>
        </a:xfrm>
      </p:grpSpPr>
      <p:sp>
        <p:nvSpPr>
          <p:cNvPr id="217" name="Shape 217">
            <a:extLst>
              <a:ext uri="{FF2B5EF4-FFF2-40B4-BE49-F238E27FC236}">
                <a16:creationId xmlns:a16="http://schemas.microsoft.com/office/drawing/2014/main" id="{70BE43FF-6884-C648-4CCE-14596F99BA09}"/>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218" name="Shape 218">
            <a:extLst>
              <a:ext uri="{FF2B5EF4-FFF2-40B4-BE49-F238E27FC236}">
                <a16:creationId xmlns:a16="http://schemas.microsoft.com/office/drawing/2014/main" id="{95EF650B-1CD4-E794-72E9-4449ABC815C9}"/>
              </a:ext>
            </a:extLst>
          </p:cNvPr>
          <p:cNvSpPr>
            <a:spLocks noGrp="1"/>
          </p:cNvSpPr>
          <p:nvPr>
            <p:ph type="body" sz="quarter" idx="1"/>
          </p:nvPr>
        </p:nvSpPr>
        <p:spPr>
          <a:prstGeom prst="rect">
            <a:avLst/>
          </a:prstGeom>
        </p:spPr>
        <p:txBody>
          <a:bodyPr/>
          <a:lstStyle/>
          <a:p>
            <a:r>
              <a:rPr dirty="0"/>
              <a:t>To understand the whole continuum, we have to understand how decisions are taken so how cells if they should become a lymphocyte or a myeloid cell. </a:t>
            </a:r>
          </a:p>
          <a:p>
            <a:r>
              <a:rPr dirty="0"/>
              <a:t>Stem cells, multipotent progenitors, more </a:t>
            </a:r>
            <a:r>
              <a:rPr dirty="0" err="1"/>
              <a:t>specialised</a:t>
            </a:r>
            <a:r>
              <a:rPr dirty="0"/>
              <a:t> progenitors until terminally differentiated cells. </a:t>
            </a:r>
          </a:p>
        </p:txBody>
      </p:sp>
    </p:spTree>
    <p:extLst>
      <p:ext uri="{BB962C8B-B14F-4D97-AF65-F5344CB8AC3E}">
        <p14:creationId xmlns:p14="http://schemas.microsoft.com/office/powerpoint/2010/main" val="1607012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a:t>
            </a:r>
            <a:r>
              <a:rPr lang="en-ES" dirty="0"/>
              <a:t> need an analogy for TF binding sites, a bit like a puzzle or so. </a:t>
            </a:r>
          </a:p>
          <a:p>
            <a:r>
              <a:rPr lang="en-ES" dirty="0"/>
              <a:t>So now when we study these TFs in hematopoieis/</a:t>
            </a:r>
          </a:p>
        </p:txBody>
      </p:sp>
      <p:sp>
        <p:nvSpPr>
          <p:cNvPr id="4" name="Slide Number Placeholder 3"/>
          <p:cNvSpPr>
            <a:spLocks noGrp="1"/>
          </p:cNvSpPr>
          <p:nvPr>
            <p:ph type="sldNum" sz="quarter" idx="5"/>
          </p:nvPr>
        </p:nvSpPr>
        <p:spPr/>
        <p:txBody>
          <a:bodyPr/>
          <a:lstStyle/>
          <a:p>
            <a:fld id="{22722DF4-0562-7743-B96E-B85D6D28F610}" type="slidenum">
              <a:rPr lang="en-ES" smtClean="0"/>
              <a:t>9</a:t>
            </a:fld>
            <a:endParaRPr lang="en-ES"/>
          </a:p>
        </p:txBody>
      </p:sp>
    </p:spTree>
    <p:extLst>
      <p:ext uri="{BB962C8B-B14F-4D97-AF65-F5344CB8AC3E}">
        <p14:creationId xmlns:p14="http://schemas.microsoft.com/office/powerpoint/2010/main" val="869473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605F6-1707-8664-7839-253FD83CA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4227C-FAA0-E3DE-EAF0-5FD1DAB3D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FA9037-6773-FE57-AB7E-EDD798B99F11}"/>
              </a:ext>
            </a:extLst>
          </p:cNvPr>
          <p:cNvSpPr>
            <a:spLocks noGrp="1"/>
          </p:cNvSpPr>
          <p:nvPr>
            <p:ph type="body" idx="1"/>
          </p:nvPr>
        </p:nvSpPr>
        <p:spPr/>
        <p:txBody>
          <a:bodyPr/>
          <a:lstStyle/>
          <a:p>
            <a:r>
              <a:rPr lang="en-GB" dirty="0"/>
              <a:t>I</a:t>
            </a:r>
            <a:r>
              <a:rPr lang="en-ES" dirty="0"/>
              <a:t> need an analogy for TF binding sites, a bit like a puzzle or so. </a:t>
            </a:r>
          </a:p>
          <a:p>
            <a:r>
              <a:rPr lang="en-ES" dirty="0"/>
              <a:t>So now when we study these TFs in hematopoieis/</a:t>
            </a:r>
          </a:p>
        </p:txBody>
      </p:sp>
      <p:sp>
        <p:nvSpPr>
          <p:cNvPr id="4" name="Slide Number Placeholder 3">
            <a:extLst>
              <a:ext uri="{FF2B5EF4-FFF2-40B4-BE49-F238E27FC236}">
                <a16:creationId xmlns:a16="http://schemas.microsoft.com/office/drawing/2014/main" id="{D0F2CDF0-B482-53D4-D003-F0C096140853}"/>
              </a:ext>
            </a:extLst>
          </p:cNvPr>
          <p:cNvSpPr>
            <a:spLocks noGrp="1"/>
          </p:cNvSpPr>
          <p:nvPr>
            <p:ph type="sldNum" sz="quarter" idx="5"/>
          </p:nvPr>
        </p:nvSpPr>
        <p:spPr/>
        <p:txBody>
          <a:bodyPr/>
          <a:lstStyle/>
          <a:p>
            <a:fld id="{22722DF4-0562-7743-B96E-B85D6D28F610}" type="slidenum">
              <a:rPr lang="en-ES" smtClean="0"/>
              <a:t>10</a:t>
            </a:fld>
            <a:endParaRPr lang="en-ES"/>
          </a:p>
        </p:txBody>
      </p:sp>
    </p:spTree>
    <p:extLst>
      <p:ext uri="{BB962C8B-B14F-4D97-AF65-F5344CB8AC3E}">
        <p14:creationId xmlns:p14="http://schemas.microsoft.com/office/powerpoint/2010/main" val="267208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r>
              <a:rPr lang="en-US" dirty="0"/>
              <a:t>Where, when and how strongly are genes expressed.</a:t>
            </a:r>
          </a:p>
          <a:p>
            <a:r>
              <a:rPr lang="en-US" dirty="0"/>
              <a:t>Relevance of enhancers in 2 contests. </a:t>
            </a:r>
          </a:p>
          <a:p>
            <a:r>
              <a:rPr lang="en-US" dirty="0"/>
              <a:t>Enhancers are drivers of cell fate decisions. </a:t>
            </a:r>
          </a:p>
        </p:txBody>
      </p:sp>
    </p:spTree>
    <p:extLst>
      <p:ext uri="{BB962C8B-B14F-4D97-AF65-F5344CB8AC3E}">
        <p14:creationId xmlns:p14="http://schemas.microsoft.com/office/powerpoint/2010/main" val="1482663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r>
              <a:rPr lang="en-US" dirty="0"/>
              <a:t>How can we study enhancers in sufficient detail? </a:t>
            </a:r>
            <a:endParaRPr dirty="0"/>
          </a:p>
        </p:txBody>
      </p:sp>
    </p:spTree>
    <p:extLst>
      <p:ext uri="{BB962C8B-B14F-4D97-AF65-F5344CB8AC3E}">
        <p14:creationId xmlns:p14="http://schemas.microsoft.com/office/powerpoint/2010/main" val="2934087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hape 760"/>
          <p:cNvSpPr>
            <a:spLocks noGrp="1" noRot="1" noChangeAspect="1"/>
          </p:cNvSpPr>
          <p:nvPr>
            <p:ph type="sldImg"/>
          </p:nvPr>
        </p:nvSpPr>
        <p:spPr>
          <a:xfrm>
            <a:off x="381000" y="685800"/>
            <a:ext cx="6096000" cy="3429000"/>
          </a:xfrm>
          <a:prstGeom prst="rect">
            <a:avLst/>
          </a:prstGeom>
        </p:spPr>
        <p:txBody>
          <a:bodyPr/>
          <a:lstStyle/>
          <a:p>
            <a:endParaRPr/>
          </a:p>
        </p:txBody>
      </p:sp>
      <p:sp>
        <p:nvSpPr>
          <p:cNvPr id="761" name="Shape 761"/>
          <p:cNvSpPr>
            <a:spLocks noGrp="1"/>
          </p:cNvSpPr>
          <p:nvPr>
            <p:ph type="body" sz="quarter" idx="1"/>
          </p:nvPr>
        </p:nvSpPr>
        <p:spPr>
          <a:prstGeom prst="rect">
            <a:avLst/>
          </a:prstGeom>
        </p:spPr>
        <p:txBody>
          <a:bodyPr/>
          <a:lstStyle/>
          <a:p>
            <a:r>
              <a:rPr dirty="0"/>
              <a:t>40 TFs of interest in this differentiation system, highlight novelty of synthetic enhancer design. We can measure what ppl have tried to infer before </a:t>
            </a:r>
            <a:endParaRPr lang="en-US" dirty="0"/>
          </a:p>
          <a:p>
            <a:r>
              <a:rPr lang="en-ES" dirty="0"/>
              <a:t>1) </a:t>
            </a:r>
            <a:r>
              <a:rPr lang="en-GB" dirty="0"/>
              <a:t>E</a:t>
            </a:r>
            <a:r>
              <a:rPr lang="en-ES" dirty="0"/>
              <a:t>ndogenous enhancers are somehow similar so we are extending the space </a:t>
            </a:r>
          </a:p>
          <a:p>
            <a:r>
              <a:rPr lang="en-ES" dirty="0"/>
              <a:t>2) Endogenous enhancers are very complicated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79E85-AA5D-1438-1B74-CCB6AB8E2F9A}"/>
            </a:ext>
          </a:extLst>
        </p:cNvPr>
        <p:cNvGrpSpPr/>
        <p:nvPr/>
      </p:nvGrpSpPr>
      <p:grpSpPr>
        <a:xfrm>
          <a:off x="0" y="0"/>
          <a:ext cx="0" cy="0"/>
          <a:chOff x="0" y="0"/>
          <a:chExt cx="0" cy="0"/>
        </a:xfrm>
      </p:grpSpPr>
      <p:sp>
        <p:nvSpPr>
          <p:cNvPr id="793" name="Shape 793">
            <a:extLst>
              <a:ext uri="{FF2B5EF4-FFF2-40B4-BE49-F238E27FC236}">
                <a16:creationId xmlns:a16="http://schemas.microsoft.com/office/drawing/2014/main" id="{AEA9127C-3F4D-B406-3984-8698DC947FC4}"/>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794" name="Shape 794">
            <a:extLst>
              <a:ext uri="{FF2B5EF4-FFF2-40B4-BE49-F238E27FC236}">
                <a16:creationId xmlns:a16="http://schemas.microsoft.com/office/drawing/2014/main" id="{95BD912F-7BF6-AF66-45E4-D5CE83E9D903}"/>
              </a:ext>
            </a:extLst>
          </p:cNvPr>
          <p:cNvSpPr>
            <a:spLocks noGrp="1"/>
          </p:cNvSpPr>
          <p:nvPr>
            <p:ph type="body" sz="quarter" idx="1"/>
          </p:nvPr>
        </p:nvSpPr>
        <p:spPr>
          <a:prstGeom prst="rect">
            <a:avLst/>
          </a:prstGeom>
        </p:spPr>
        <p:txBody>
          <a:bodyPr/>
          <a:lstStyle/>
          <a:p>
            <a:r>
              <a:rPr dirty="0"/>
              <a:t>More than 60,000 sequences in 7 cell states</a:t>
            </a:r>
            <a:r>
              <a:rPr lang="es-ES" dirty="0"/>
              <a:t>, </a:t>
            </a:r>
            <a:r>
              <a:rPr lang="es-ES" dirty="0" err="1"/>
              <a:t>you</a:t>
            </a:r>
            <a:r>
              <a:rPr lang="es-ES" dirty="0"/>
              <a:t> can </a:t>
            </a:r>
            <a:r>
              <a:rPr lang="es-ES" dirty="0" err="1"/>
              <a:t>esign</a:t>
            </a:r>
            <a:r>
              <a:rPr lang="es-ES" dirty="0"/>
              <a:t> </a:t>
            </a:r>
            <a:r>
              <a:rPr lang="es-ES" dirty="0" err="1"/>
              <a:t>them</a:t>
            </a:r>
            <a:r>
              <a:rPr lang="es-ES" dirty="0"/>
              <a:t> blablá </a:t>
            </a:r>
            <a:r>
              <a:rPr lang="es-ES" dirty="0" err="1"/>
              <a:t>we</a:t>
            </a:r>
            <a:r>
              <a:rPr lang="es-ES" dirty="0"/>
              <a:t> </a:t>
            </a:r>
            <a:r>
              <a:rPr lang="es-ES" dirty="0" err="1"/>
              <a:t>looked</a:t>
            </a:r>
            <a:r>
              <a:rPr lang="es-ES" dirty="0"/>
              <a:t> </a:t>
            </a:r>
            <a:r>
              <a:rPr lang="es-ES" dirty="0" err="1"/>
              <a:t>into</a:t>
            </a:r>
            <a:r>
              <a:rPr lang="es-ES" dirty="0"/>
              <a:t> </a:t>
            </a:r>
            <a:r>
              <a:rPr lang="es-ES" dirty="0" err="1"/>
              <a:t>the</a:t>
            </a:r>
            <a:r>
              <a:rPr lang="es-ES" dirty="0"/>
              <a:t> </a:t>
            </a:r>
            <a:r>
              <a:rPr lang="es-ES" dirty="0" err="1"/>
              <a:t>effects</a:t>
            </a:r>
            <a:r>
              <a:rPr lang="es-ES" dirty="0"/>
              <a:t> </a:t>
            </a:r>
            <a:r>
              <a:rPr lang="es-ES" dirty="0" err="1"/>
              <a:t>of</a:t>
            </a:r>
            <a:r>
              <a:rPr lang="es-ES" dirty="0"/>
              <a:t> </a:t>
            </a:r>
            <a:r>
              <a:rPr lang="es-ES" dirty="0" err="1"/>
              <a:t>these</a:t>
            </a:r>
            <a:r>
              <a:rPr lang="es-ES" dirty="0"/>
              <a:t> </a:t>
            </a:r>
            <a:r>
              <a:rPr lang="es-ES" dirty="0" err="1"/>
              <a:t>other</a:t>
            </a:r>
            <a:r>
              <a:rPr lang="es-ES" dirty="0"/>
              <a:t> </a:t>
            </a:r>
            <a:r>
              <a:rPr lang="es-ES" dirty="0" err="1"/>
              <a:t>features</a:t>
            </a:r>
            <a:r>
              <a:rPr lang="es-ES" dirty="0"/>
              <a:t>, </a:t>
            </a:r>
            <a:r>
              <a:rPr lang="es-ES" dirty="0" err="1"/>
              <a:t>but</a:t>
            </a:r>
            <a:r>
              <a:rPr lang="es-ES" dirty="0"/>
              <a:t> </a:t>
            </a:r>
            <a:r>
              <a:rPr lang="es-ES" dirty="0" err="1"/>
              <a:t>the</a:t>
            </a:r>
            <a:r>
              <a:rPr lang="es-ES" dirty="0"/>
              <a:t> </a:t>
            </a:r>
            <a:r>
              <a:rPr lang="es-ES" dirty="0" err="1"/>
              <a:t>main</a:t>
            </a:r>
            <a:r>
              <a:rPr lang="es-ES" dirty="0"/>
              <a:t> s </a:t>
            </a:r>
            <a:r>
              <a:rPr lang="es-ES" dirty="0" err="1"/>
              <a:t>oens</a:t>
            </a:r>
            <a:r>
              <a:rPr lang="es-ES" dirty="0"/>
              <a:t> </a:t>
            </a:r>
            <a:r>
              <a:rPr lang="es-ES" dirty="0" err="1"/>
              <a:t>result</a:t>
            </a:r>
            <a:r>
              <a:rPr lang="es-ES" dirty="0"/>
              <a:t> </a:t>
            </a:r>
            <a:r>
              <a:rPr lang="es-ES" dirty="0" err="1"/>
              <a:t>from</a:t>
            </a:r>
            <a:r>
              <a:rPr lang="es-ES" dirty="0"/>
              <a:t> single and parís and </a:t>
            </a:r>
            <a:r>
              <a:rPr lang="es-ES" dirty="0" err="1"/>
              <a:t>nrepetats</a:t>
            </a:r>
            <a:r>
              <a:rPr lang="es-ES" dirty="0"/>
              <a:t> and </a:t>
            </a:r>
            <a:r>
              <a:rPr lang="es-ES" dirty="0" err="1"/>
              <a:t>affinity</a:t>
            </a:r>
            <a:r>
              <a:rPr lang="es-ES" dirty="0"/>
              <a:t>, so Will </a:t>
            </a:r>
            <a:r>
              <a:rPr lang="es-ES" dirty="0" err="1"/>
              <a:t>focus</a:t>
            </a:r>
            <a:r>
              <a:rPr lang="es-ES" dirty="0"/>
              <a:t> </a:t>
            </a:r>
            <a:r>
              <a:rPr lang="es-ES" dirty="0" err="1"/>
              <a:t>on</a:t>
            </a:r>
            <a:r>
              <a:rPr lang="es-ES" dirty="0"/>
              <a:t> </a:t>
            </a:r>
            <a:r>
              <a:rPr lang="es-ES" dirty="0" err="1"/>
              <a:t>this</a:t>
            </a:r>
            <a:r>
              <a:rPr lang="es-ES" dirty="0"/>
              <a:t> </a:t>
            </a:r>
          </a:p>
          <a:p>
            <a:endParaRPr lang="es-ES" dirty="0"/>
          </a:p>
          <a:p>
            <a:r>
              <a:rPr lang="en-GB" dirty="0"/>
              <a:t>1) Endogenous enhancers are somehow similar so we are extending the space </a:t>
            </a:r>
          </a:p>
          <a:p>
            <a:r>
              <a:rPr lang="en-GB" dirty="0"/>
              <a:t>2) Endogenous enhancers are very complicated, so it’s a way to simplify and understand the rules </a:t>
            </a:r>
          </a:p>
          <a:p>
            <a:endParaRPr dirty="0"/>
          </a:p>
        </p:txBody>
      </p:sp>
    </p:spTree>
    <p:extLst>
      <p:ext uri="{BB962C8B-B14F-4D97-AF65-F5344CB8AC3E}">
        <p14:creationId xmlns:p14="http://schemas.microsoft.com/office/powerpoint/2010/main" val="775102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 name="Shape 830"/>
          <p:cNvSpPr>
            <a:spLocks noGrp="1" noRot="1" noChangeAspect="1"/>
          </p:cNvSpPr>
          <p:nvPr>
            <p:ph type="sldImg"/>
          </p:nvPr>
        </p:nvSpPr>
        <p:spPr>
          <a:prstGeom prst="rect">
            <a:avLst/>
          </a:prstGeom>
        </p:spPr>
        <p:txBody>
          <a:bodyPr/>
          <a:lstStyle/>
          <a:p>
            <a:endParaRPr/>
          </a:p>
        </p:txBody>
      </p:sp>
      <p:sp>
        <p:nvSpPr>
          <p:cNvPr id="831" name="Shape 831"/>
          <p:cNvSpPr>
            <a:spLocks noGrp="1"/>
          </p:cNvSpPr>
          <p:nvPr>
            <p:ph type="body" sz="quarter" idx="1"/>
          </p:nvPr>
        </p:nvSpPr>
        <p:spPr>
          <a:prstGeom prst="rect">
            <a:avLst/>
          </a:prstGeom>
        </p:spPr>
        <p:txBody>
          <a:bodyPr/>
          <a:lstStyle/>
          <a:p>
            <a:r>
              <a:rPr dirty="0"/>
              <a:t>Remove set 2</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 name="Shape 868"/>
          <p:cNvSpPr>
            <a:spLocks noGrp="1" noRot="1" noChangeAspect="1"/>
          </p:cNvSpPr>
          <p:nvPr>
            <p:ph type="sldImg"/>
          </p:nvPr>
        </p:nvSpPr>
        <p:spPr>
          <a:prstGeom prst="rect">
            <a:avLst/>
          </a:prstGeom>
        </p:spPr>
        <p:txBody>
          <a:bodyPr/>
          <a:lstStyle/>
          <a:p>
            <a:endParaRPr/>
          </a:p>
        </p:txBody>
      </p:sp>
      <p:sp>
        <p:nvSpPr>
          <p:cNvPr id="869" name="Shape 869"/>
          <p:cNvSpPr>
            <a:spLocks noGrp="1"/>
          </p:cNvSpPr>
          <p:nvPr>
            <p:ph type="body" sz="quarter" idx="1"/>
          </p:nvPr>
        </p:nvSpPr>
        <p:spPr>
          <a:prstGeom prst="rect">
            <a:avLst/>
          </a:prstGeom>
        </p:spPr>
        <p:txBody>
          <a:bodyPr/>
          <a:lstStyle/>
          <a:p>
            <a:r>
              <a:rPr dirty="0"/>
              <a:t>Axis labels missing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 name="Shape 1126"/>
          <p:cNvSpPr>
            <a:spLocks noGrp="1" noRot="1" noChangeAspect="1"/>
          </p:cNvSpPr>
          <p:nvPr>
            <p:ph type="sldImg"/>
          </p:nvPr>
        </p:nvSpPr>
        <p:spPr>
          <a:xfrm>
            <a:off x="381000" y="685800"/>
            <a:ext cx="6096000" cy="3429000"/>
          </a:xfrm>
          <a:prstGeom prst="rect">
            <a:avLst/>
          </a:prstGeom>
        </p:spPr>
        <p:txBody>
          <a:bodyPr/>
          <a:lstStyle/>
          <a:p>
            <a:endParaRPr/>
          </a:p>
        </p:txBody>
      </p:sp>
      <p:sp>
        <p:nvSpPr>
          <p:cNvPr id="1127" name="Shape 1127"/>
          <p:cNvSpPr>
            <a:spLocks noGrp="1"/>
          </p:cNvSpPr>
          <p:nvPr>
            <p:ph type="body" sz="quarter" idx="1"/>
          </p:nvPr>
        </p:nvSpPr>
        <p:spPr>
          <a:prstGeom prst="rect">
            <a:avLst/>
          </a:prstGeom>
        </p:spPr>
        <p:txBody>
          <a:bodyPr/>
          <a:lstStyle/>
          <a:p>
            <a:r>
              <a:rPr dirty="0"/>
              <a:t>Grey measurement, detection barcode and not GFP. </a:t>
            </a:r>
            <a:r>
              <a:rPr dirty="0" err="1"/>
              <a:t>Thats</a:t>
            </a:r>
            <a:r>
              <a:rPr dirty="0"/>
              <a:t> why this system is good, to have the two barcode. Light grey background. Only cells where we detected. Make clear why there are less points in the ones on the right. </a:t>
            </a:r>
          </a:p>
        </p:txBody>
      </p:sp>
    </p:spTree>
    <p:extLst>
      <p:ext uri="{BB962C8B-B14F-4D97-AF65-F5344CB8AC3E}">
        <p14:creationId xmlns:p14="http://schemas.microsoft.com/office/powerpoint/2010/main" val="3208725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ES" dirty="0"/>
          </a:p>
        </p:txBody>
      </p:sp>
    </p:spTree>
    <p:extLst>
      <p:ext uri="{BB962C8B-B14F-4D97-AF65-F5344CB8AC3E}">
        <p14:creationId xmlns:p14="http://schemas.microsoft.com/office/powerpoint/2010/main" val="1686998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9F4ED-7787-8F30-2D9E-2D2CB14094C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ES"/>
          </a:p>
        </p:txBody>
      </p:sp>
      <p:sp>
        <p:nvSpPr>
          <p:cNvPr id="3" name="Subtitle 2">
            <a:extLst>
              <a:ext uri="{FF2B5EF4-FFF2-40B4-BE49-F238E27FC236}">
                <a16:creationId xmlns:a16="http://schemas.microsoft.com/office/drawing/2014/main" id="{139F6541-6F1A-DE45-409A-4A1F24F667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ES"/>
          </a:p>
        </p:txBody>
      </p:sp>
      <p:sp>
        <p:nvSpPr>
          <p:cNvPr id="4" name="Date Placeholder 3">
            <a:extLst>
              <a:ext uri="{FF2B5EF4-FFF2-40B4-BE49-F238E27FC236}">
                <a16:creationId xmlns:a16="http://schemas.microsoft.com/office/drawing/2014/main" id="{9C6F063E-A009-99CC-5BA3-5FF74553B3C7}"/>
              </a:ext>
            </a:extLst>
          </p:cNvPr>
          <p:cNvSpPr>
            <a:spLocks noGrp="1"/>
          </p:cNvSpPr>
          <p:nvPr>
            <p:ph type="dt" sz="half" idx="10"/>
          </p:nvPr>
        </p:nvSpPr>
        <p:spPr/>
        <p:txBody>
          <a:bodyPr/>
          <a:lstStyle/>
          <a:p>
            <a:endParaRPr lang="en-ES"/>
          </a:p>
        </p:txBody>
      </p:sp>
      <p:sp>
        <p:nvSpPr>
          <p:cNvPr id="5" name="Footer Placeholder 4">
            <a:extLst>
              <a:ext uri="{FF2B5EF4-FFF2-40B4-BE49-F238E27FC236}">
                <a16:creationId xmlns:a16="http://schemas.microsoft.com/office/drawing/2014/main" id="{2CED9E7D-B069-B920-B904-3334272364C9}"/>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828DC3D7-467C-A67E-12C5-DF9626B78546}"/>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3387532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672FE-3DFD-EEF9-8C2F-C6F1D7D59C54}"/>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5E019ECB-21B5-1C70-341F-20DDC1C4935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4D99F54E-BF3D-0633-8F8C-50CC734DA6C9}"/>
              </a:ext>
            </a:extLst>
          </p:cNvPr>
          <p:cNvSpPr>
            <a:spLocks noGrp="1"/>
          </p:cNvSpPr>
          <p:nvPr>
            <p:ph type="dt" sz="half" idx="10"/>
          </p:nvPr>
        </p:nvSpPr>
        <p:spPr/>
        <p:txBody>
          <a:bodyPr/>
          <a:lstStyle/>
          <a:p>
            <a:endParaRPr lang="en-ES"/>
          </a:p>
        </p:txBody>
      </p:sp>
      <p:sp>
        <p:nvSpPr>
          <p:cNvPr id="5" name="Footer Placeholder 4">
            <a:extLst>
              <a:ext uri="{FF2B5EF4-FFF2-40B4-BE49-F238E27FC236}">
                <a16:creationId xmlns:a16="http://schemas.microsoft.com/office/drawing/2014/main" id="{45563161-FE94-2249-2AA8-F664EACC57FF}"/>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A53B4603-A18C-6C2D-CFF8-992EB5855E18}"/>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3175724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D5E09-57AB-AD1F-20D6-0BBBFB697A6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ES"/>
          </a:p>
        </p:txBody>
      </p:sp>
      <p:sp>
        <p:nvSpPr>
          <p:cNvPr id="3" name="Text Placeholder 2">
            <a:extLst>
              <a:ext uri="{FF2B5EF4-FFF2-40B4-BE49-F238E27FC236}">
                <a16:creationId xmlns:a16="http://schemas.microsoft.com/office/drawing/2014/main" id="{B560FAB1-3E81-FE5A-7DB1-9A2612CDE1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8FC03E5-656E-1326-1730-D9DB971C198B}"/>
              </a:ext>
            </a:extLst>
          </p:cNvPr>
          <p:cNvSpPr>
            <a:spLocks noGrp="1"/>
          </p:cNvSpPr>
          <p:nvPr>
            <p:ph type="dt" sz="half" idx="10"/>
          </p:nvPr>
        </p:nvSpPr>
        <p:spPr/>
        <p:txBody>
          <a:bodyPr/>
          <a:lstStyle/>
          <a:p>
            <a:endParaRPr lang="en-ES"/>
          </a:p>
        </p:txBody>
      </p:sp>
      <p:sp>
        <p:nvSpPr>
          <p:cNvPr id="5" name="Footer Placeholder 4">
            <a:extLst>
              <a:ext uri="{FF2B5EF4-FFF2-40B4-BE49-F238E27FC236}">
                <a16:creationId xmlns:a16="http://schemas.microsoft.com/office/drawing/2014/main" id="{B43F22F1-E8CC-E8A8-7C3B-597E42ABD1D7}"/>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E0DB0E8A-C786-81C2-7A5F-56F57CD993D7}"/>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480189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F540B-4069-E398-0203-04B89EC373F7}"/>
              </a:ext>
            </a:extLst>
          </p:cNvPr>
          <p:cNvSpPr>
            <a:spLocks noGrp="1"/>
          </p:cNvSpPr>
          <p:nvPr>
            <p:ph type="title"/>
          </p:nvPr>
        </p:nvSpPr>
        <p:spPr/>
        <p:txBody>
          <a:bodyPr/>
          <a:lstStyle/>
          <a:p>
            <a:r>
              <a:rPr lang="en-GB"/>
              <a:t>Click to edit Master title style</a:t>
            </a:r>
            <a:endParaRPr lang="en-ES"/>
          </a:p>
        </p:txBody>
      </p:sp>
      <p:sp>
        <p:nvSpPr>
          <p:cNvPr id="3" name="Content Placeholder 2">
            <a:extLst>
              <a:ext uri="{FF2B5EF4-FFF2-40B4-BE49-F238E27FC236}">
                <a16:creationId xmlns:a16="http://schemas.microsoft.com/office/drawing/2014/main" id="{3FAA4CA0-AC78-2EE4-9514-568BF5DEE04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Content Placeholder 3">
            <a:extLst>
              <a:ext uri="{FF2B5EF4-FFF2-40B4-BE49-F238E27FC236}">
                <a16:creationId xmlns:a16="http://schemas.microsoft.com/office/drawing/2014/main" id="{534E24FB-4A05-B26B-0C70-FD0B6DCA365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Date Placeholder 4">
            <a:extLst>
              <a:ext uri="{FF2B5EF4-FFF2-40B4-BE49-F238E27FC236}">
                <a16:creationId xmlns:a16="http://schemas.microsoft.com/office/drawing/2014/main" id="{301E9C03-F843-C70B-588D-32E7D2428083}"/>
              </a:ext>
            </a:extLst>
          </p:cNvPr>
          <p:cNvSpPr>
            <a:spLocks noGrp="1"/>
          </p:cNvSpPr>
          <p:nvPr>
            <p:ph type="dt" sz="half" idx="10"/>
          </p:nvPr>
        </p:nvSpPr>
        <p:spPr/>
        <p:txBody>
          <a:bodyPr/>
          <a:lstStyle/>
          <a:p>
            <a:endParaRPr lang="en-ES"/>
          </a:p>
        </p:txBody>
      </p:sp>
      <p:sp>
        <p:nvSpPr>
          <p:cNvPr id="6" name="Footer Placeholder 5">
            <a:extLst>
              <a:ext uri="{FF2B5EF4-FFF2-40B4-BE49-F238E27FC236}">
                <a16:creationId xmlns:a16="http://schemas.microsoft.com/office/drawing/2014/main" id="{BF58F4C2-DEAD-4CDF-805C-F335B4871FF7}"/>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DC55BA46-1654-0448-2255-505BC5D92960}"/>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2342086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6BB85-81D5-4C87-E401-1F9F32FD24C6}"/>
              </a:ext>
            </a:extLst>
          </p:cNvPr>
          <p:cNvSpPr>
            <a:spLocks noGrp="1"/>
          </p:cNvSpPr>
          <p:nvPr>
            <p:ph type="title"/>
          </p:nvPr>
        </p:nvSpPr>
        <p:spPr>
          <a:xfrm>
            <a:off x="839788" y="365125"/>
            <a:ext cx="10515600" cy="1325563"/>
          </a:xfrm>
        </p:spPr>
        <p:txBody>
          <a:bodyPr/>
          <a:lstStyle/>
          <a:p>
            <a:r>
              <a:rPr lang="en-GB"/>
              <a:t>Click to edit Master title style</a:t>
            </a:r>
            <a:endParaRPr lang="en-ES"/>
          </a:p>
        </p:txBody>
      </p:sp>
      <p:sp>
        <p:nvSpPr>
          <p:cNvPr id="3" name="Text Placeholder 2">
            <a:extLst>
              <a:ext uri="{FF2B5EF4-FFF2-40B4-BE49-F238E27FC236}">
                <a16:creationId xmlns:a16="http://schemas.microsoft.com/office/drawing/2014/main" id="{5DDB4EC7-E110-F799-E8E3-D871A7D01D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FFF87A7-DAE0-2138-0B9A-8C6842F7CD5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5" name="Text Placeholder 4">
            <a:extLst>
              <a:ext uri="{FF2B5EF4-FFF2-40B4-BE49-F238E27FC236}">
                <a16:creationId xmlns:a16="http://schemas.microsoft.com/office/drawing/2014/main" id="{0728E4E8-7FBF-7DF6-4B0F-83CF6F3A15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21B2ECF-CA45-5213-B125-FDE186C0898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7" name="Date Placeholder 6">
            <a:extLst>
              <a:ext uri="{FF2B5EF4-FFF2-40B4-BE49-F238E27FC236}">
                <a16:creationId xmlns:a16="http://schemas.microsoft.com/office/drawing/2014/main" id="{22FA6302-BB1B-D132-51D0-A8DC01B0A713}"/>
              </a:ext>
            </a:extLst>
          </p:cNvPr>
          <p:cNvSpPr>
            <a:spLocks noGrp="1"/>
          </p:cNvSpPr>
          <p:nvPr>
            <p:ph type="dt" sz="half" idx="10"/>
          </p:nvPr>
        </p:nvSpPr>
        <p:spPr/>
        <p:txBody>
          <a:bodyPr/>
          <a:lstStyle/>
          <a:p>
            <a:endParaRPr lang="en-ES"/>
          </a:p>
        </p:txBody>
      </p:sp>
      <p:sp>
        <p:nvSpPr>
          <p:cNvPr id="8" name="Footer Placeholder 7">
            <a:extLst>
              <a:ext uri="{FF2B5EF4-FFF2-40B4-BE49-F238E27FC236}">
                <a16:creationId xmlns:a16="http://schemas.microsoft.com/office/drawing/2014/main" id="{FAFBF9AF-2500-429E-120C-C68035931CAC}"/>
              </a:ext>
            </a:extLst>
          </p:cNvPr>
          <p:cNvSpPr>
            <a:spLocks noGrp="1"/>
          </p:cNvSpPr>
          <p:nvPr>
            <p:ph type="ftr" sz="quarter" idx="11"/>
          </p:nvPr>
        </p:nvSpPr>
        <p:spPr/>
        <p:txBody>
          <a:bodyPr/>
          <a:lstStyle/>
          <a:p>
            <a:endParaRPr lang="en-ES"/>
          </a:p>
        </p:txBody>
      </p:sp>
      <p:sp>
        <p:nvSpPr>
          <p:cNvPr id="9" name="Slide Number Placeholder 8">
            <a:extLst>
              <a:ext uri="{FF2B5EF4-FFF2-40B4-BE49-F238E27FC236}">
                <a16:creationId xmlns:a16="http://schemas.microsoft.com/office/drawing/2014/main" id="{4E47ED7C-A5C3-A280-EBD1-C800675B967E}"/>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1945871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0CAB4-8CC4-4075-1B18-220E9AAE5D02}"/>
              </a:ext>
            </a:extLst>
          </p:cNvPr>
          <p:cNvSpPr>
            <a:spLocks noGrp="1"/>
          </p:cNvSpPr>
          <p:nvPr>
            <p:ph type="title"/>
          </p:nvPr>
        </p:nvSpPr>
        <p:spPr/>
        <p:txBody>
          <a:bodyPr/>
          <a:lstStyle/>
          <a:p>
            <a:r>
              <a:rPr lang="en-GB"/>
              <a:t>Click to edit Master title style</a:t>
            </a:r>
            <a:endParaRPr lang="en-ES"/>
          </a:p>
        </p:txBody>
      </p:sp>
      <p:sp>
        <p:nvSpPr>
          <p:cNvPr id="3" name="Date Placeholder 2">
            <a:extLst>
              <a:ext uri="{FF2B5EF4-FFF2-40B4-BE49-F238E27FC236}">
                <a16:creationId xmlns:a16="http://schemas.microsoft.com/office/drawing/2014/main" id="{053B096B-EEC6-934B-194D-7379177BF793}"/>
              </a:ext>
            </a:extLst>
          </p:cNvPr>
          <p:cNvSpPr>
            <a:spLocks noGrp="1"/>
          </p:cNvSpPr>
          <p:nvPr>
            <p:ph type="dt" sz="half" idx="10"/>
          </p:nvPr>
        </p:nvSpPr>
        <p:spPr/>
        <p:txBody>
          <a:bodyPr/>
          <a:lstStyle/>
          <a:p>
            <a:endParaRPr lang="en-ES"/>
          </a:p>
        </p:txBody>
      </p:sp>
      <p:sp>
        <p:nvSpPr>
          <p:cNvPr id="4" name="Footer Placeholder 3">
            <a:extLst>
              <a:ext uri="{FF2B5EF4-FFF2-40B4-BE49-F238E27FC236}">
                <a16:creationId xmlns:a16="http://schemas.microsoft.com/office/drawing/2014/main" id="{9CAE265E-A1DB-44F7-D978-035F8EB956E4}"/>
              </a:ext>
            </a:extLst>
          </p:cNvPr>
          <p:cNvSpPr>
            <a:spLocks noGrp="1"/>
          </p:cNvSpPr>
          <p:nvPr>
            <p:ph type="ftr" sz="quarter" idx="11"/>
          </p:nvPr>
        </p:nvSpPr>
        <p:spPr/>
        <p:txBody>
          <a:bodyPr/>
          <a:lstStyle/>
          <a:p>
            <a:endParaRPr lang="en-ES"/>
          </a:p>
        </p:txBody>
      </p:sp>
      <p:sp>
        <p:nvSpPr>
          <p:cNvPr id="5" name="Slide Number Placeholder 4">
            <a:extLst>
              <a:ext uri="{FF2B5EF4-FFF2-40B4-BE49-F238E27FC236}">
                <a16:creationId xmlns:a16="http://schemas.microsoft.com/office/drawing/2014/main" id="{988AB2FA-C61F-0C30-E6A4-BB8CBE6AF813}"/>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3483872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670005-5E9F-FAE0-4358-331E2A5A2068}"/>
              </a:ext>
            </a:extLst>
          </p:cNvPr>
          <p:cNvSpPr>
            <a:spLocks noGrp="1"/>
          </p:cNvSpPr>
          <p:nvPr>
            <p:ph type="dt" sz="half" idx="10"/>
          </p:nvPr>
        </p:nvSpPr>
        <p:spPr/>
        <p:txBody>
          <a:bodyPr/>
          <a:lstStyle/>
          <a:p>
            <a:endParaRPr lang="en-ES"/>
          </a:p>
        </p:txBody>
      </p:sp>
      <p:sp>
        <p:nvSpPr>
          <p:cNvPr id="3" name="Footer Placeholder 2">
            <a:extLst>
              <a:ext uri="{FF2B5EF4-FFF2-40B4-BE49-F238E27FC236}">
                <a16:creationId xmlns:a16="http://schemas.microsoft.com/office/drawing/2014/main" id="{B82D7724-2866-922D-0B92-C4BF2F6E7165}"/>
              </a:ext>
            </a:extLst>
          </p:cNvPr>
          <p:cNvSpPr>
            <a:spLocks noGrp="1"/>
          </p:cNvSpPr>
          <p:nvPr>
            <p:ph type="ftr" sz="quarter" idx="11"/>
          </p:nvPr>
        </p:nvSpPr>
        <p:spPr/>
        <p:txBody>
          <a:bodyPr/>
          <a:lstStyle/>
          <a:p>
            <a:endParaRPr lang="en-ES"/>
          </a:p>
        </p:txBody>
      </p:sp>
      <p:sp>
        <p:nvSpPr>
          <p:cNvPr id="4" name="Slide Number Placeholder 3">
            <a:extLst>
              <a:ext uri="{FF2B5EF4-FFF2-40B4-BE49-F238E27FC236}">
                <a16:creationId xmlns:a16="http://schemas.microsoft.com/office/drawing/2014/main" id="{A0D8B68B-58B7-8836-1088-AA596BF621E2}"/>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2616085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B90C7-710B-D670-DFFF-D39D6982185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Content Placeholder 2">
            <a:extLst>
              <a:ext uri="{FF2B5EF4-FFF2-40B4-BE49-F238E27FC236}">
                <a16:creationId xmlns:a16="http://schemas.microsoft.com/office/drawing/2014/main" id="{905CB132-6847-749F-C876-FE286B6C4E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Text Placeholder 3">
            <a:extLst>
              <a:ext uri="{FF2B5EF4-FFF2-40B4-BE49-F238E27FC236}">
                <a16:creationId xmlns:a16="http://schemas.microsoft.com/office/drawing/2014/main" id="{9AB4DB9A-6C4B-4D43-147C-BB5CA7B44B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72087CB-0448-982A-37AA-273FC1A6103A}"/>
              </a:ext>
            </a:extLst>
          </p:cNvPr>
          <p:cNvSpPr>
            <a:spLocks noGrp="1"/>
          </p:cNvSpPr>
          <p:nvPr>
            <p:ph type="dt" sz="half" idx="10"/>
          </p:nvPr>
        </p:nvSpPr>
        <p:spPr/>
        <p:txBody>
          <a:bodyPr/>
          <a:lstStyle/>
          <a:p>
            <a:endParaRPr lang="en-ES"/>
          </a:p>
        </p:txBody>
      </p:sp>
      <p:sp>
        <p:nvSpPr>
          <p:cNvPr id="6" name="Footer Placeholder 5">
            <a:extLst>
              <a:ext uri="{FF2B5EF4-FFF2-40B4-BE49-F238E27FC236}">
                <a16:creationId xmlns:a16="http://schemas.microsoft.com/office/drawing/2014/main" id="{EE238304-0F82-8133-8D1A-ECE2D46B147C}"/>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815AC1FE-A94D-EF11-4A54-4247408C4E3A}"/>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1677709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A3493-C787-84C7-60AD-83B92BCD987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ES"/>
          </a:p>
        </p:txBody>
      </p:sp>
      <p:sp>
        <p:nvSpPr>
          <p:cNvPr id="3" name="Picture Placeholder 2">
            <a:extLst>
              <a:ext uri="{FF2B5EF4-FFF2-40B4-BE49-F238E27FC236}">
                <a16:creationId xmlns:a16="http://schemas.microsoft.com/office/drawing/2014/main" id="{ABE2482F-50F3-EE5B-8C51-05F20D982E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S"/>
          </a:p>
        </p:txBody>
      </p:sp>
      <p:sp>
        <p:nvSpPr>
          <p:cNvPr id="4" name="Text Placeholder 3">
            <a:extLst>
              <a:ext uri="{FF2B5EF4-FFF2-40B4-BE49-F238E27FC236}">
                <a16:creationId xmlns:a16="http://schemas.microsoft.com/office/drawing/2014/main" id="{5A90CAC7-4ACE-6776-17E4-63CE7E4183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1B37362-75FF-34BF-521D-8824757AE09C}"/>
              </a:ext>
            </a:extLst>
          </p:cNvPr>
          <p:cNvSpPr>
            <a:spLocks noGrp="1"/>
          </p:cNvSpPr>
          <p:nvPr>
            <p:ph type="dt" sz="half" idx="10"/>
          </p:nvPr>
        </p:nvSpPr>
        <p:spPr/>
        <p:txBody>
          <a:bodyPr/>
          <a:lstStyle/>
          <a:p>
            <a:endParaRPr lang="en-ES"/>
          </a:p>
        </p:txBody>
      </p:sp>
      <p:sp>
        <p:nvSpPr>
          <p:cNvPr id="6" name="Footer Placeholder 5">
            <a:extLst>
              <a:ext uri="{FF2B5EF4-FFF2-40B4-BE49-F238E27FC236}">
                <a16:creationId xmlns:a16="http://schemas.microsoft.com/office/drawing/2014/main" id="{54D574BD-4DC7-4557-5E29-95525D32EED4}"/>
              </a:ext>
            </a:extLst>
          </p:cNvPr>
          <p:cNvSpPr>
            <a:spLocks noGrp="1"/>
          </p:cNvSpPr>
          <p:nvPr>
            <p:ph type="ftr" sz="quarter" idx="11"/>
          </p:nvPr>
        </p:nvSpPr>
        <p:spPr/>
        <p:txBody>
          <a:bodyPr/>
          <a:lstStyle/>
          <a:p>
            <a:endParaRPr lang="en-ES"/>
          </a:p>
        </p:txBody>
      </p:sp>
      <p:sp>
        <p:nvSpPr>
          <p:cNvPr id="7" name="Slide Number Placeholder 6">
            <a:extLst>
              <a:ext uri="{FF2B5EF4-FFF2-40B4-BE49-F238E27FC236}">
                <a16:creationId xmlns:a16="http://schemas.microsoft.com/office/drawing/2014/main" id="{A68D9F82-4B60-8CC9-C796-9B913374B469}"/>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3326773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3F53D-8DFB-21FC-8B15-D7941BF5155B}"/>
              </a:ext>
            </a:extLst>
          </p:cNvPr>
          <p:cNvSpPr>
            <a:spLocks noGrp="1"/>
          </p:cNvSpPr>
          <p:nvPr>
            <p:ph type="title"/>
          </p:nvPr>
        </p:nvSpPr>
        <p:spPr/>
        <p:txBody>
          <a:bodyPr/>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794DFBAD-B846-00E6-EA29-7CEE34CBCDD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B8C5A8A0-FCEA-A0C3-C5D6-828DF45596FB}"/>
              </a:ext>
            </a:extLst>
          </p:cNvPr>
          <p:cNvSpPr>
            <a:spLocks noGrp="1"/>
          </p:cNvSpPr>
          <p:nvPr>
            <p:ph type="dt" sz="half" idx="10"/>
          </p:nvPr>
        </p:nvSpPr>
        <p:spPr/>
        <p:txBody>
          <a:bodyPr/>
          <a:lstStyle/>
          <a:p>
            <a:endParaRPr lang="en-ES"/>
          </a:p>
        </p:txBody>
      </p:sp>
      <p:sp>
        <p:nvSpPr>
          <p:cNvPr id="5" name="Footer Placeholder 4">
            <a:extLst>
              <a:ext uri="{FF2B5EF4-FFF2-40B4-BE49-F238E27FC236}">
                <a16:creationId xmlns:a16="http://schemas.microsoft.com/office/drawing/2014/main" id="{94559548-60F2-6BBE-CB26-E30A29941D49}"/>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8B49B850-6DD6-C4CC-14DF-0850703996DD}"/>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883451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397660-5563-7ADD-F544-D0F672BBE1D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ES"/>
          </a:p>
        </p:txBody>
      </p:sp>
      <p:sp>
        <p:nvSpPr>
          <p:cNvPr id="3" name="Vertical Text Placeholder 2">
            <a:extLst>
              <a:ext uri="{FF2B5EF4-FFF2-40B4-BE49-F238E27FC236}">
                <a16:creationId xmlns:a16="http://schemas.microsoft.com/office/drawing/2014/main" id="{A4E35EF2-34EA-5EFC-9DF7-27AF98F4A5D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DBD2643E-CAB9-74A1-327C-9E31B31B25E6}"/>
              </a:ext>
            </a:extLst>
          </p:cNvPr>
          <p:cNvSpPr>
            <a:spLocks noGrp="1"/>
          </p:cNvSpPr>
          <p:nvPr>
            <p:ph type="dt" sz="half" idx="10"/>
          </p:nvPr>
        </p:nvSpPr>
        <p:spPr/>
        <p:txBody>
          <a:bodyPr/>
          <a:lstStyle/>
          <a:p>
            <a:endParaRPr lang="en-ES"/>
          </a:p>
        </p:txBody>
      </p:sp>
      <p:sp>
        <p:nvSpPr>
          <p:cNvPr id="5" name="Footer Placeholder 4">
            <a:extLst>
              <a:ext uri="{FF2B5EF4-FFF2-40B4-BE49-F238E27FC236}">
                <a16:creationId xmlns:a16="http://schemas.microsoft.com/office/drawing/2014/main" id="{3976104F-13ED-5428-FEE0-6F547C743CAC}"/>
              </a:ext>
            </a:extLst>
          </p:cNvPr>
          <p:cNvSpPr>
            <a:spLocks noGrp="1"/>
          </p:cNvSpPr>
          <p:nvPr>
            <p:ph type="ftr" sz="quarter" idx="11"/>
          </p:nvPr>
        </p:nvSpPr>
        <p:spPr/>
        <p:txBody>
          <a:bodyPr/>
          <a:lstStyle/>
          <a:p>
            <a:endParaRPr lang="en-ES"/>
          </a:p>
        </p:txBody>
      </p:sp>
      <p:sp>
        <p:nvSpPr>
          <p:cNvPr id="6" name="Slide Number Placeholder 5">
            <a:extLst>
              <a:ext uri="{FF2B5EF4-FFF2-40B4-BE49-F238E27FC236}">
                <a16:creationId xmlns:a16="http://schemas.microsoft.com/office/drawing/2014/main" id="{DEAD860C-5604-8290-BE68-8DC275EB8870}"/>
              </a:ext>
            </a:extLst>
          </p:cNvPr>
          <p:cNvSpPr>
            <a:spLocks noGrp="1"/>
          </p:cNvSpPr>
          <p:nvPr>
            <p:ph type="sldNum" sz="quarter" idx="12"/>
          </p:nvPr>
        </p:nvSpPr>
        <p:spPr/>
        <p:txBody>
          <a:bodyPr/>
          <a:lstStyle/>
          <a:p>
            <a:fld id="{6EBE585F-0534-9B42-9980-BD99F07DA0FC}" type="slidenum">
              <a:rPr lang="en-ES" smtClean="0"/>
              <a:t>‹#›</a:t>
            </a:fld>
            <a:endParaRPr lang="en-ES"/>
          </a:p>
        </p:txBody>
      </p:sp>
    </p:spTree>
    <p:extLst>
      <p:ext uri="{BB962C8B-B14F-4D97-AF65-F5344CB8AC3E}">
        <p14:creationId xmlns:p14="http://schemas.microsoft.com/office/powerpoint/2010/main" val="2857999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12" name="Presentation Title"/>
          <p:cNvSpPr txBox="1">
            <a:spLocks noGrp="1"/>
          </p:cNvSpPr>
          <p:nvPr>
            <p:ph type="title" hasCustomPrompt="1"/>
          </p:nvPr>
        </p:nvSpPr>
        <p:spPr>
          <a:xfrm>
            <a:off x="603248" y="1287495"/>
            <a:ext cx="10985502"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7708771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eg"/>
          <p:cNvSpPr>
            <a:spLocks noGrp="1"/>
          </p:cNvSpPr>
          <p:nvPr>
            <p:ph type="pic" idx="21"/>
          </p:nvPr>
        </p:nvSpPr>
        <p:spPr>
          <a:xfrm>
            <a:off x="-577850" y="-647700"/>
            <a:ext cx="13373100" cy="8009467"/>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Presentation Title</a:t>
            </a:r>
          </a:p>
        </p:txBody>
      </p:sp>
      <p:sp>
        <p:nvSpPr>
          <p:cNvPr id="23" name="Author and Date"/>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24" name="Body Level One…"/>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9810647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eg"/>
          <p:cNvSpPr>
            <a:spLocks noGrp="1"/>
          </p:cNvSpPr>
          <p:nvPr>
            <p:ph type="pic" idx="21"/>
          </p:nvPr>
        </p:nvSpPr>
        <p:spPr>
          <a:xfrm>
            <a:off x="5486400" y="-101600"/>
            <a:ext cx="6072419" cy="706755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6000750" y="6488825"/>
            <a:ext cx="22762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3689582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556114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2233240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61" name="Body Level One…"/>
          <p:cNvSpPr txBox="1">
            <a:spLocks noGrp="1"/>
          </p:cNvSpPr>
          <p:nvPr>
            <p:ph type="body" sz="half" idx="1" hasCustomPrompt="1"/>
          </p:nvPr>
        </p:nvSpPr>
        <p:spPr>
          <a:xfrm>
            <a:off x="603250" y="2124252"/>
            <a:ext cx="4889500" cy="4128315"/>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eg"/>
          <p:cNvSpPr>
            <a:spLocks noGrp="1"/>
          </p:cNvSpPr>
          <p:nvPr>
            <p:ph type="pic" idx="22"/>
          </p:nvPr>
        </p:nvSpPr>
        <p:spPr>
          <a:xfrm>
            <a:off x="6096000" y="-203633"/>
            <a:ext cx="5458437" cy="7277916"/>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3423563"/>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603248" y="2266950"/>
            <a:ext cx="10985502"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6000750" y="6488825"/>
            <a:ext cx="22762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69243784"/>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603250" y="539750"/>
            <a:ext cx="10985500" cy="717475"/>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64502928"/>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603250" y="539750"/>
            <a:ext cx="10985500" cy="71755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3222664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603250" y="2460422"/>
            <a:ext cx="10985500" cy="1937157"/>
          </a:xfrm>
          <a:prstGeom prst="rect">
            <a:avLst/>
          </a:prstGeom>
        </p:spPr>
        <p:txBody>
          <a:bodyPr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22860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45720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68580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91440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4535982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603250" y="537964"/>
            <a:ext cx="10985500" cy="3620792"/>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385274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Attribution</a:t>
            </a:r>
          </a:p>
        </p:txBody>
      </p:sp>
      <p:sp>
        <p:nvSpPr>
          <p:cNvPr id="116" name="Body Level One…"/>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sym typeface="Helvetica Neue Medium"/>
              </a:defRPr>
            </a:lvl1pPr>
            <a:lvl2pPr marL="319462" indent="-6350">
              <a:spcBef>
                <a:spcPts val="0"/>
              </a:spcBef>
              <a:buSzTx/>
              <a:buNone/>
              <a:defRPr sz="4250" spc="-85">
                <a:latin typeface="Helvetica Neue Medium"/>
                <a:ea typeface="Helvetica Neue Medium"/>
                <a:cs typeface="Helvetica Neue Medium"/>
                <a:sym typeface="Helvetica Neue Medium"/>
              </a:defRPr>
            </a:lvl2pPr>
            <a:lvl3pPr marL="319462" indent="222250">
              <a:spcBef>
                <a:spcPts val="0"/>
              </a:spcBef>
              <a:buSzTx/>
              <a:buNone/>
              <a:defRPr sz="4250" spc="-85">
                <a:latin typeface="Helvetica Neue Medium"/>
                <a:ea typeface="Helvetica Neue Medium"/>
                <a:cs typeface="Helvetica Neue Medium"/>
                <a:sym typeface="Helvetica Neue Medium"/>
              </a:defRPr>
            </a:lvl3pPr>
            <a:lvl4pPr marL="319462" indent="450850">
              <a:spcBef>
                <a:spcPts val="0"/>
              </a:spcBef>
              <a:buSzTx/>
              <a:buNone/>
              <a:defRPr sz="4250" spc="-85">
                <a:latin typeface="Helvetica Neue Medium"/>
                <a:ea typeface="Helvetica Neue Medium"/>
                <a:cs typeface="Helvetica Neue Medium"/>
                <a:sym typeface="Helvetica Neue Medium"/>
              </a:defRPr>
            </a:lvl4pPr>
            <a:lvl5pPr marL="319462" indent="679450">
              <a:spcBef>
                <a:spcPts val="0"/>
              </a:spcBef>
              <a:buSzTx/>
              <a:buNone/>
              <a:defRPr sz="4250" spc="-85">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011770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7880350" y="508000"/>
            <a:ext cx="3719550" cy="2974839"/>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6750050" y="1989138"/>
            <a:ext cx="5219700" cy="607509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69850" y="247650"/>
            <a:ext cx="8305800" cy="622935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39824227"/>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666750" y="-2762250"/>
            <a:ext cx="13525500" cy="108204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56749283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8551321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12" name="Presentation Title"/>
          <p:cNvSpPr txBox="1">
            <a:spLocks noGrp="1"/>
          </p:cNvSpPr>
          <p:nvPr>
            <p:ph type="title" hasCustomPrompt="1"/>
          </p:nvPr>
        </p:nvSpPr>
        <p:spPr>
          <a:xfrm>
            <a:off x="603248" y="1287495"/>
            <a:ext cx="10985502" cy="2324101"/>
          </a:xfrm>
          <a:prstGeom prst="rect">
            <a:avLst/>
          </a:prstGeom>
        </p:spPr>
        <p:txBody>
          <a:bodyPr anchor="b"/>
          <a:lstStyle>
            <a:lvl1pPr>
              <a:defRPr sz="5800" spc="-116"/>
            </a:lvl1pPr>
          </a:lstStyle>
          <a:p>
            <a:r>
              <a:t>Presentation Title</a:t>
            </a:r>
          </a:p>
        </p:txBody>
      </p:sp>
      <p:sp>
        <p:nvSpPr>
          <p:cNvPr id="13" name="Body Level One…"/>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51117829"/>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eg"/>
          <p:cNvSpPr>
            <a:spLocks noGrp="1"/>
          </p:cNvSpPr>
          <p:nvPr>
            <p:ph type="pic" idx="21"/>
          </p:nvPr>
        </p:nvSpPr>
        <p:spPr>
          <a:xfrm>
            <a:off x="-577850" y="-647700"/>
            <a:ext cx="13373100" cy="8009467"/>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Presentation Title</a:t>
            </a:r>
          </a:p>
        </p:txBody>
      </p:sp>
      <p:sp>
        <p:nvSpPr>
          <p:cNvPr id="23" name="Author and Date"/>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24" name="Body Level One…"/>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74442540"/>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eg"/>
          <p:cNvSpPr>
            <a:spLocks noGrp="1"/>
          </p:cNvSpPr>
          <p:nvPr>
            <p:ph type="pic" idx="21"/>
          </p:nvPr>
        </p:nvSpPr>
        <p:spPr>
          <a:xfrm>
            <a:off x="5486400" y="-101600"/>
            <a:ext cx="6072419" cy="706755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6000750" y="6488825"/>
            <a:ext cx="22762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137460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64833259"/>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30028040"/>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61" name="Body Level One…"/>
          <p:cNvSpPr txBox="1">
            <a:spLocks noGrp="1"/>
          </p:cNvSpPr>
          <p:nvPr>
            <p:ph type="body" sz="half" idx="1" hasCustomPrompt="1"/>
          </p:nvPr>
        </p:nvSpPr>
        <p:spPr>
          <a:xfrm>
            <a:off x="603250" y="2124252"/>
            <a:ext cx="4889500" cy="4128315"/>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eg"/>
          <p:cNvSpPr>
            <a:spLocks noGrp="1"/>
          </p:cNvSpPr>
          <p:nvPr>
            <p:ph type="pic" idx="22"/>
          </p:nvPr>
        </p:nvSpPr>
        <p:spPr>
          <a:xfrm>
            <a:off x="6096000" y="-203633"/>
            <a:ext cx="5458437" cy="7277916"/>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2919869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603248" y="2266950"/>
            <a:ext cx="10985502"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6000750" y="6488825"/>
            <a:ext cx="22762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1546095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603250" y="539750"/>
            <a:ext cx="10985500" cy="717475"/>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7452351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603250" y="539750"/>
            <a:ext cx="10985500" cy="71755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41903112"/>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603250" y="2460422"/>
            <a:ext cx="10985500" cy="1937157"/>
          </a:xfrm>
          <a:prstGeom prst="rect">
            <a:avLst/>
          </a:prstGeom>
        </p:spPr>
        <p:txBody>
          <a:bodyPr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22860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45720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68580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91440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0713684"/>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603250" y="537964"/>
            <a:ext cx="10985500" cy="3620792"/>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46684831"/>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Attribution</a:t>
            </a:r>
          </a:p>
        </p:txBody>
      </p:sp>
      <p:sp>
        <p:nvSpPr>
          <p:cNvPr id="116" name="Body Level One…"/>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sym typeface="Helvetica Neue Medium"/>
              </a:defRPr>
            </a:lvl1pPr>
            <a:lvl2pPr marL="319462" indent="-6350">
              <a:spcBef>
                <a:spcPts val="0"/>
              </a:spcBef>
              <a:buSzTx/>
              <a:buNone/>
              <a:defRPr sz="4250" spc="-85">
                <a:latin typeface="Helvetica Neue Medium"/>
                <a:ea typeface="Helvetica Neue Medium"/>
                <a:cs typeface="Helvetica Neue Medium"/>
                <a:sym typeface="Helvetica Neue Medium"/>
              </a:defRPr>
            </a:lvl2pPr>
            <a:lvl3pPr marL="319462" indent="222250">
              <a:spcBef>
                <a:spcPts val="0"/>
              </a:spcBef>
              <a:buSzTx/>
              <a:buNone/>
              <a:defRPr sz="4250" spc="-85">
                <a:latin typeface="Helvetica Neue Medium"/>
                <a:ea typeface="Helvetica Neue Medium"/>
                <a:cs typeface="Helvetica Neue Medium"/>
                <a:sym typeface="Helvetica Neue Medium"/>
              </a:defRPr>
            </a:lvl3pPr>
            <a:lvl4pPr marL="319462" indent="450850">
              <a:spcBef>
                <a:spcPts val="0"/>
              </a:spcBef>
              <a:buSzTx/>
              <a:buNone/>
              <a:defRPr sz="4250" spc="-85">
                <a:latin typeface="Helvetica Neue Medium"/>
                <a:ea typeface="Helvetica Neue Medium"/>
                <a:cs typeface="Helvetica Neue Medium"/>
                <a:sym typeface="Helvetica Neue Medium"/>
              </a:defRPr>
            </a:lvl4pPr>
            <a:lvl5pPr marL="319462" indent="679450">
              <a:spcBef>
                <a:spcPts val="0"/>
              </a:spcBef>
              <a:buSzTx/>
              <a:buNone/>
              <a:defRPr sz="4250" spc="-85">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0099119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7880350" y="508000"/>
            <a:ext cx="3719550" cy="2974839"/>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6750050" y="1989138"/>
            <a:ext cx="5219700" cy="607509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69850" y="247650"/>
            <a:ext cx="8305800" cy="622935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68025956"/>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666750" y="-2762250"/>
            <a:ext cx="13525500" cy="108204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210828363"/>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80566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theme" Target="../theme/theme3.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367727-14DF-ACF0-353C-F2F6EB9270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ES"/>
          </a:p>
        </p:txBody>
      </p:sp>
      <p:sp>
        <p:nvSpPr>
          <p:cNvPr id="3" name="Text Placeholder 2">
            <a:extLst>
              <a:ext uri="{FF2B5EF4-FFF2-40B4-BE49-F238E27FC236}">
                <a16:creationId xmlns:a16="http://schemas.microsoft.com/office/drawing/2014/main" id="{F82911DF-7182-7935-BCF9-EEAD5F585B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4" name="Date Placeholder 3">
            <a:extLst>
              <a:ext uri="{FF2B5EF4-FFF2-40B4-BE49-F238E27FC236}">
                <a16:creationId xmlns:a16="http://schemas.microsoft.com/office/drawing/2014/main" id="{5627D237-658D-E84A-1AD2-600D42190E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ES"/>
          </a:p>
        </p:txBody>
      </p:sp>
      <p:sp>
        <p:nvSpPr>
          <p:cNvPr id="5" name="Footer Placeholder 4">
            <a:extLst>
              <a:ext uri="{FF2B5EF4-FFF2-40B4-BE49-F238E27FC236}">
                <a16:creationId xmlns:a16="http://schemas.microsoft.com/office/drawing/2014/main" id="{ED07628D-B5C8-72E4-1241-6D018B529C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ES"/>
          </a:p>
        </p:txBody>
      </p:sp>
      <p:sp>
        <p:nvSpPr>
          <p:cNvPr id="6" name="Slide Number Placeholder 5">
            <a:extLst>
              <a:ext uri="{FF2B5EF4-FFF2-40B4-BE49-F238E27FC236}">
                <a16:creationId xmlns:a16="http://schemas.microsoft.com/office/drawing/2014/main" id="{882290FB-84FB-0902-A396-DA1812F137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BE585F-0534-9B42-9980-BD99F07DA0FC}" type="slidenum">
              <a:rPr lang="en-ES" smtClean="0"/>
              <a:t>‹#›</a:t>
            </a:fld>
            <a:endParaRPr lang="en-ES"/>
          </a:p>
        </p:txBody>
      </p:sp>
    </p:spTree>
    <p:extLst>
      <p:ext uri="{BB962C8B-B14F-4D97-AF65-F5344CB8AC3E}">
        <p14:creationId xmlns:p14="http://schemas.microsoft.com/office/powerpoint/2010/main" val="1928186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6000750" y="6486708"/>
            <a:ext cx="22762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35636214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spd="med"/>
  <p:hf hdr="0" ftr="0" dt="0"/>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6000750" y="6486708"/>
            <a:ext cx="227626"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extLst>
      <p:ext uri="{BB962C8B-B14F-4D97-AF65-F5344CB8AC3E}">
        <p14:creationId xmlns:p14="http://schemas.microsoft.com/office/powerpoint/2010/main" val="97405447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ransition spd="med"/>
  <p:hf hdr="0" ftr="0" dt="0"/>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1.tif"/></Relationships>
</file>

<file path=ppt/slides/_rels/slide5.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image" Target="../media/image4.png"/><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1.tif"/><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tif"/><Relationship Id="rId1" Type="http://schemas.openxmlformats.org/officeDocument/2006/relationships/slideLayout" Target="../slideLayouts/slideLayout30.xml"/><Relationship Id="rId4" Type="http://schemas.openxmlformats.org/officeDocument/2006/relationships/image" Target="../media/image8.tif"/></Relationships>
</file>

<file path=ppt/slides/_rels/slide9.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6.xml"/><Relationship Id="rId1" Type="http://schemas.openxmlformats.org/officeDocument/2006/relationships/slideLayout" Target="../slideLayouts/slideLayout30.xml"/><Relationship Id="rId5" Type="http://schemas.openxmlformats.org/officeDocument/2006/relationships/image" Target="../media/image9.tif"/><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image" Target="../media/image10.jpeg"/><Relationship Id="rId5" Type="http://schemas.openxmlformats.org/officeDocument/2006/relationships/image" Target="../media/image9.tif"/><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emf"/><Relationship Id="rId1" Type="http://schemas.openxmlformats.org/officeDocument/2006/relationships/slideLayout" Target="../slideLayouts/slideLayout30.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30.xml"/><Relationship Id="rId5" Type="http://schemas.openxmlformats.org/officeDocument/2006/relationships/image" Target="../media/image12.emf"/><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15.tif"/><Relationship Id="rId2" Type="http://schemas.openxmlformats.org/officeDocument/2006/relationships/image" Target="../media/image14.tif"/><Relationship Id="rId1" Type="http://schemas.openxmlformats.org/officeDocument/2006/relationships/slideLayout" Target="../slideLayouts/slideLayout30.xml"/><Relationship Id="rId5" Type="http://schemas.openxmlformats.org/officeDocument/2006/relationships/image" Target="../media/image13.tif"/><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image" Target="../media/image16.png"/><Relationship Id="rId1" Type="http://schemas.openxmlformats.org/officeDocument/2006/relationships/slideLayout" Target="../slideLayouts/slideLayout30.xml"/><Relationship Id="rId6" Type="http://schemas.openxmlformats.org/officeDocument/2006/relationships/image" Target="../media/image1.tif"/><Relationship Id="rId5" Type="http://schemas.openxmlformats.org/officeDocument/2006/relationships/image" Target="../media/image4.png"/><Relationship Id="rId4" Type="http://schemas.openxmlformats.org/officeDocument/2006/relationships/image" Target="../media/image14.tif"/></Relationships>
</file>

<file path=ppt/slides/_rels/slide16.xml.rels><?xml version="1.0" encoding="UTF-8" standalone="yes"?>
<Relationships xmlns="http://schemas.openxmlformats.org/package/2006/relationships"><Relationship Id="rId3" Type="http://schemas.openxmlformats.org/officeDocument/2006/relationships/image" Target="../media/image14.tif"/><Relationship Id="rId7" Type="http://schemas.openxmlformats.org/officeDocument/2006/relationships/image" Target="../media/image1.tif"/><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image" Target="../media/image13.tif"/></Relationships>
</file>

<file path=ppt/slides/_rels/slide17.xml.rels><?xml version="1.0" encoding="UTF-8" standalone="yes"?>
<Relationships xmlns="http://schemas.openxmlformats.org/package/2006/relationships"><Relationship Id="rId3" Type="http://schemas.openxmlformats.org/officeDocument/2006/relationships/image" Target="../media/image18.tif"/><Relationship Id="rId2" Type="http://schemas.openxmlformats.org/officeDocument/2006/relationships/image" Target="../media/image17.tif"/><Relationship Id="rId1" Type="http://schemas.openxmlformats.org/officeDocument/2006/relationships/slideLayout" Target="../slideLayouts/slideLayout30.xml"/><Relationship Id="rId4" Type="http://schemas.openxmlformats.org/officeDocument/2006/relationships/image" Target="../media/image19.tif"/></Relationships>
</file>

<file path=ppt/slides/_rels/slide18.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notesSlide" Target="../notesSlides/notesSlide11.xml"/><Relationship Id="rId1" Type="http://schemas.openxmlformats.org/officeDocument/2006/relationships/slideLayout" Target="../slideLayouts/slideLayout30.xml"/><Relationship Id="rId5" Type="http://schemas.openxmlformats.org/officeDocument/2006/relationships/image" Target="../media/image19.tif"/><Relationship Id="rId4" Type="http://schemas.openxmlformats.org/officeDocument/2006/relationships/image" Target="../media/image18.tif"/></Relationships>
</file>

<file path=ppt/slides/_rels/slide19.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notesSlide" Target="../notesSlides/notesSlide13.xml"/><Relationship Id="rId1" Type="http://schemas.openxmlformats.org/officeDocument/2006/relationships/slideLayout" Target="../slideLayouts/slideLayout30.xml"/><Relationship Id="rId4" Type="http://schemas.openxmlformats.org/officeDocument/2006/relationships/image" Target="../media/image24.tif"/></Relationships>
</file>

<file path=ppt/slides/_rels/slide22.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image" Target="../media/image25.tif"/><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30.xml"/><Relationship Id="rId5" Type="http://schemas.openxmlformats.org/officeDocument/2006/relationships/image" Target="../media/image28.tif"/><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3.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BC5FF"/>
        </a:solidFill>
        <a:effectLst/>
      </p:bgPr>
    </p:bg>
    <p:spTree>
      <p:nvGrpSpPr>
        <p:cNvPr id="1" name=""/>
        <p:cNvGrpSpPr/>
        <p:nvPr/>
      </p:nvGrpSpPr>
      <p:grpSpPr>
        <a:xfrm>
          <a:off x="0" y="0"/>
          <a:ext cx="0" cy="0"/>
          <a:chOff x="0" y="0"/>
          <a:chExt cx="0" cy="0"/>
        </a:xfrm>
      </p:grpSpPr>
      <p:sp>
        <p:nvSpPr>
          <p:cNvPr id="152" name="The regulatory logic of hematopoietic enhancers at single-cell resolution"/>
          <p:cNvSpPr txBox="1">
            <a:spLocks noGrp="1"/>
          </p:cNvSpPr>
          <p:nvPr>
            <p:ph type="ctrTitle"/>
          </p:nvPr>
        </p:nvSpPr>
        <p:spPr>
          <a:xfrm>
            <a:off x="603248" y="924081"/>
            <a:ext cx="9689614" cy="2324101"/>
          </a:xfrm>
          <a:prstGeom prst="rect">
            <a:avLst/>
          </a:prstGeom>
        </p:spPr>
        <p:txBody>
          <a:bodyPr>
            <a:normAutofit/>
          </a:bodyPr>
          <a:lstStyle>
            <a:lvl1pPr defTabSz="2365188">
              <a:defRPr sz="11252" spc="-225">
                <a:solidFill>
                  <a:srgbClr val="FFFFFF"/>
                </a:solidFill>
              </a:defRPr>
            </a:lvl1pPr>
          </a:lstStyle>
          <a:p>
            <a:r>
              <a:rPr lang="en-GB" sz="5000" dirty="0"/>
              <a:t>Reporter assays to understand cell type-specificity </a:t>
            </a:r>
          </a:p>
        </p:txBody>
      </p:sp>
      <p:sp>
        <p:nvSpPr>
          <p:cNvPr id="153" name="Thesis Defense…"/>
          <p:cNvSpPr txBox="1">
            <a:spLocks noGrp="1"/>
          </p:cNvSpPr>
          <p:nvPr>
            <p:ph type="subTitle" sz="quarter" idx="1"/>
          </p:nvPr>
        </p:nvSpPr>
        <p:spPr>
          <a:prstGeom prst="rect">
            <a:avLst/>
          </a:prstGeom>
        </p:spPr>
        <p:txBody>
          <a:bodyPr>
            <a:normAutofit/>
          </a:bodyPr>
          <a:lstStyle/>
          <a:p>
            <a:r>
              <a:rPr lang="en-US" dirty="0"/>
              <a:t>UBDS3 2026</a:t>
            </a:r>
          </a:p>
          <a:p>
            <a:r>
              <a:rPr dirty="0"/>
              <a:t> </a:t>
            </a:r>
          </a:p>
        </p:txBody>
      </p:sp>
      <p:sp>
        <p:nvSpPr>
          <p:cNvPr id="3" name="Thesis Defense…">
            <a:extLst>
              <a:ext uri="{FF2B5EF4-FFF2-40B4-BE49-F238E27FC236}">
                <a16:creationId xmlns:a16="http://schemas.microsoft.com/office/drawing/2014/main" id="{EED9877D-3B08-B1D9-0B02-4ED31FD96B35}"/>
              </a:ext>
            </a:extLst>
          </p:cNvPr>
          <p:cNvSpPr txBox="1">
            <a:spLocks/>
          </p:cNvSpPr>
          <p:nvPr/>
        </p:nvSpPr>
        <p:spPr>
          <a:xfrm>
            <a:off x="598093" y="4179154"/>
            <a:ext cx="10985501" cy="952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fontScale="85000" lnSpcReduction="20000"/>
          </a:bodyPr>
          <a:lstStyle>
            <a:lvl1pPr marL="0" marR="0" indent="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1pPr>
            <a:lvl2pPr marL="0" marR="0" indent="4572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2pPr>
            <a:lvl3pPr marL="0" marR="0" indent="9144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3pPr>
            <a:lvl4pPr marL="0" marR="0" indent="13716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4pPr>
            <a:lvl5pPr marL="0" marR="0" indent="1828800" algn="l" defTabSz="825500" rtl="0" latinLnBrk="0">
              <a:lnSpc>
                <a:spcPct val="100000"/>
              </a:lnSpc>
              <a:spcBef>
                <a:spcPts val="0"/>
              </a:spcBef>
              <a:spcAft>
                <a:spcPts val="0"/>
              </a:spcAft>
              <a:buClrTx/>
              <a:buSzTx/>
              <a:buFontTx/>
              <a:buNone/>
              <a:tabLst/>
              <a:defRPr sz="5500" b="1"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marR="0" lvl="0" indent="0" algn="l" defTabSz="412750" rtl="0" eaLnBrk="1" fontAlgn="auto" latinLnBrk="0" hangingPunct="1">
              <a:lnSpc>
                <a:spcPct val="100000"/>
              </a:lnSpc>
              <a:spcBef>
                <a:spcPts val="0"/>
              </a:spcBef>
              <a:spcAft>
                <a:spcPts val="0"/>
              </a:spcAft>
              <a:buClrTx/>
              <a:buSzTx/>
              <a:buFontTx/>
              <a:buNone/>
              <a:tabLst/>
              <a:defRPr/>
            </a:pPr>
            <a:r>
              <a:rPr kumimoji="0" lang="en-US" sz="2750" b="1" i="0" u="none" strike="noStrike" kern="0" cap="none" spc="0" normalizeH="0" baseline="0" noProof="0" dirty="0">
                <a:ln>
                  <a:noFill/>
                </a:ln>
                <a:solidFill>
                  <a:srgbClr val="000000"/>
                </a:solidFill>
                <a:effectLst/>
                <a:uLnTx/>
                <a:uFillTx/>
                <a:latin typeface="Helvetica Neue"/>
                <a:ea typeface="Helvetica Neue"/>
                <a:cs typeface="Helvetica Neue"/>
                <a:sym typeface="Helvetica Neue"/>
              </a:rPr>
              <a:t>Julia </a:t>
            </a:r>
            <a:r>
              <a:rPr kumimoji="0" lang="en-US" sz="2750" b="1" i="0" u="none" strike="noStrike" kern="0" cap="none" spc="0" normalizeH="0" baseline="0" noProof="0" dirty="0" err="1">
                <a:ln>
                  <a:noFill/>
                </a:ln>
                <a:solidFill>
                  <a:srgbClr val="000000"/>
                </a:solidFill>
                <a:effectLst/>
                <a:uLnTx/>
                <a:uFillTx/>
                <a:latin typeface="Helvetica Neue"/>
                <a:ea typeface="Helvetica Neue"/>
                <a:cs typeface="Helvetica Neue"/>
                <a:sym typeface="Helvetica Neue"/>
              </a:rPr>
              <a:t>Rühle</a:t>
            </a:r>
            <a:r>
              <a:rPr kumimoji="0" lang="en-US" sz="2750" b="1" i="0" u="none" strike="noStrike" kern="0" cap="none" spc="0" normalizeH="0" baseline="0" noProof="0" dirty="0">
                <a:ln>
                  <a:noFill/>
                </a:ln>
                <a:solidFill>
                  <a:srgbClr val="000000"/>
                </a:solidFill>
                <a:effectLst/>
                <a:uLnTx/>
                <a:uFillTx/>
                <a:latin typeface="Helvetica Neue"/>
                <a:ea typeface="Helvetica Neue"/>
                <a:cs typeface="Helvetica Neue"/>
                <a:sym typeface="Helvetica Neue"/>
              </a:rPr>
              <a:t> PhD </a:t>
            </a:r>
          </a:p>
          <a:p>
            <a:pPr marL="0" marR="0" lvl="0" indent="0" algn="l" defTabSz="412750" rtl="0" eaLnBrk="1" fontAlgn="auto" latinLnBrk="0" hangingPunct="1">
              <a:lnSpc>
                <a:spcPct val="100000"/>
              </a:lnSpc>
              <a:spcBef>
                <a:spcPts val="0"/>
              </a:spcBef>
              <a:spcAft>
                <a:spcPts val="0"/>
              </a:spcAft>
              <a:buClrTx/>
              <a:buSzTx/>
              <a:buFontTx/>
              <a:buNone/>
              <a:tabLst/>
              <a:defRPr/>
            </a:pPr>
            <a:endParaRPr kumimoji="0" lang="en-US" sz="2750" b="1" i="0" u="none" strike="noStrike" kern="0" cap="none" spc="0" normalizeH="0" baseline="0" noProof="0" dirty="0">
              <a:ln>
                <a:noFill/>
              </a:ln>
              <a:solidFill>
                <a:srgbClr val="000000"/>
              </a:solidFill>
              <a:effectLst/>
              <a:uLnTx/>
              <a:uFillTx/>
              <a:latin typeface="Helvetica Neue"/>
              <a:ea typeface="Helvetica Neue"/>
              <a:cs typeface="Helvetica Neue"/>
              <a:sym typeface="Helvetica Neue"/>
            </a:endParaRPr>
          </a:p>
          <a:p>
            <a:pPr marL="0" marR="0" lvl="0" indent="0" algn="l" defTabSz="412750" rtl="0" eaLnBrk="1" fontAlgn="auto" latinLnBrk="0" hangingPunct="1">
              <a:lnSpc>
                <a:spcPct val="100000"/>
              </a:lnSpc>
              <a:spcBef>
                <a:spcPts val="0"/>
              </a:spcBef>
              <a:spcAft>
                <a:spcPts val="0"/>
              </a:spcAft>
              <a:buClrTx/>
              <a:buSzTx/>
              <a:buFontTx/>
              <a:buNone/>
              <a:tabLst/>
              <a:defRPr/>
            </a:pPr>
            <a:r>
              <a:rPr kumimoji="0" lang="en-US" sz="2750" b="1" i="0" u="none" strike="noStrike" kern="0" cap="none" spc="0" normalizeH="0" baseline="0" noProof="0" dirty="0">
                <a:ln>
                  <a:noFill/>
                </a:ln>
                <a:solidFill>
                  <a:srgbClr val="000000"/>
                </a:solidFill>
                <a:effectLst/>
                <a:uLnTx/>
                <a:uFillTx/>
                <a:latin typeface="Helvetica Neue"/>
                <a:ea typeface="Helvetica Neue"/>
                <a:cs typeface="Helvetica Neue"/>
                <a:sym typeface="Helvetica Neue"/>
              </a:rPr>
              <a:t>Centre for Genomic Regulation, Barcelona</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F2786-0F7C-AB15-4456-8FEF6A13D7E9}"/>
            </a:ext>
          </a:extLst>
        </p:cNvPr>
        <p:cNvGrpSpPr/>
        <p:nvPr/>
      </p:nvGrpSpPr>
      <p:grpSpPr>
        <a:xfrm>
          <a:off x="0" y="0"/>
          <a:ext cx="0" cy="0"/>
          <a:chOff x="0" y="0"/>
          <a:chExt cx="0" cy="0"/>
        </a:xfrm>
      </p:grpSpPr>
      <p:sp>
        <p:nvSpPr>
          <p:cNvPr id="157" name="Rectangle">
            <a:extLst>
              <a:ext uri="{FF2B5EF4-FFF2-40B4-BE49-F238E27FC236}">
                <a16:creationId xmlns:a16="http://schemas.microsoft.com/office/drawing/2014/main" id="{58AD01CB-3E97-F927-9E1F-50C314D61F55}"/>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58" name="Rectangle">
            <a:extLst>
              <a:ext uri="{FF2B5EF4-FFF2-40B4-BE49-F238E27FC236}">
                <a16:creationId xmlns:a16="http://schemas.microsoft.com/office/drawing/2014/main" id="{C968F88E-84F5-3D6C-C7AF-2C4BF1993F83}"/>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59" name="Background">
            <a:extLst>
              <a:ext uri="{FF2B5EF4-FFF2-40B4-BE49-F238E27FC236}">
                <a16:creationId xmlns:a16="http://schemas.microsoft.com/office/drawing/2014/main" id="{FBE453E7-82E3-4413-60AF-721CF5252781}"/>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23" name="TextBox 22">
            <a:extLst>
              <a:ext uri="{FF2B5EF4-FFF2-40B4-BE49-F238E27FC236}">
                <a16:creationId xmlns:a16="http://schemas.microsoft.com/office/drawing/2014/main" id="{2672A8CF-EC27-1582-5BA0-2157EB82E228}"/>
              </a:ext>
            </a:extLst>
          </p:cNvPr>
          <p:cNvSpPr txBox="1"/>
          <p:nvPr/>
        </p:nvSpPr>
        <p:spPr>
          <a:xfrm>
            <a:off x="1206040" y="2119344"/>
            <a:ext cx="9725485" cy="430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r>
              <a:rPr lang="en-US" sz="2200" b="1" kern="0" dirty="0">
                <a:solidFill>
                  <a:srgbClr val="5E5E5E"/>
                </a:solidFill>
                <a:latin typeface="Helvetica Neue"/>
                <a:ea typeface="Helvetica Neue"/>
                <a:cs typeface="Helvetica Neue"/>
                <a:sym typeface="Helvetica Neue"/>
              </a:rPr>
              <a:t>Where</a:t>
            </a:r>
            <a:r>
              <a:rPr lang="en-US" sz="2200" kern="0" dirty="0">
                <a:solidFill>
                  <a:srgbClr val="5E5E5E"/>
                </a:solidFill>
                <a:latin typeface="Helvetica Neue"/>
                <a:ea typeface="Helvetica Neue"/>
                <a:cs typeface="Helvetica Neue"/>
                <a:sym typeface="Helvetica Neue"/>
              </a:rPr>
              <a:t>, </a:t>
            </a:r>
            <a:r>
              <a:rPr lang="en-US" sz="2200" b="1" kern="0" dirty="0">
                <a:solidFill>
                  <a:srgbClr val="5E5E5E"/>
                </a:solidFill>
                <a:latin typeface="Helvetica Neue"/>
                <a:ea typeface="Helvetica Neue"/>
                <a:cs typeface="Helvetica Neue"/>
                <a:sym typeface="Helvetica Neue"/>
              </a:rPr>
              <a:t>when</a:t>
            </a:r>
            <a:r>
              <a:rPr lang="en-US" sz="2200" kern="0" dirty="0">
                <a:solidFill>
                  <a:srgbClr val="5E5E5E"/>
                </a:solidFill>
                <a:latin typeface="Helvetica Neue"/>
                <a:ea typeface="Helvetica Neue"/>
                <a:cs typeface="Helvetica Neue"/>
                <a:sym typeface="Helvetica Neue"/>
              </a:rPr>
              <a:t> and </a:t>
            </a:r>
            <a:r>
              <a:rPr lang="en-US" sz="2200" b="1" kern="0" dirty="0">
                <a:solidFill>
                  <a:srgbClr val="5E5E5E"/>
                </a:solidFill>
                <a:latin typeface="Helvetica Neue"/>
                <a:ea typeface="Helvetica Neue"/>
                <a:cs typeface="Helvetica Neue"/>
                <a:sym typeface="Helvetica Neue"/>
              </a:rPr>
              <a:t>how strongly</a:t>
            </a:r>
            <a:r>
              <a:rPr lang="en-US" sz="2200" kern="0" dirty="0">
                <a:solidFill>
                  <a:srgbClr val="5E5E5E"/>
                </a:solidFill>
                <a:latin typeface="Helvetica Neue"/>
                <a:ea typeface="Helvetica Neue"/>
                <a:cs typeface="Helvetica Neue"/>
                <a:sym typeface="Helvetica Neue"/>
              </a:rPr>
              <a:t> are genes expressed?</a:t>
            </a:r>
            <a:endParaRPr lang="en-ES" sz="2200" kern="0" dirty="0">
              <a:solidFill>
                <a:srgbClr val="5E5E5E"/>
              </a:solidFill>
              <a:latin typeface="Helvetica Neue"/>
              <a:ea typeface="Helvetica Neue"/>
              <a:cs typeface="Helvetica Neue"/>
              <a:sym typeface="Helvetica Neue"/>
            </a:endParaRPr>
          </a:p>
        </p:txBody>
      </p:sp>
      <p:sp>
        <p:nvSpPr>
          <p:cNvPr id="2" name="Blood formation is driven by a powerful stem cell system">
            <a:extLst>
              <a:ext uri="{FF2B5EF4-FFF2-40B4-BE49-F238E27FC236}">
                <a16:creationId xmlns:a16="http://schemas.microsoft.com/office/drawing/2014/main" id="{50731303-CA10-B119-47FE-8ECE2FE4A50D}"/>
              </a:ext>
            </a:extLst>
          </p:cNvPr>
          <p:cNvSpPr txBox="1">
            <a:spLocks noGrp="1"/>
          </p:cNvSpPr>
          <p:nvPr>
            <p:ph type="title"/>
          </p:nvPr>
        </p:nvSpPr>
        <p:spPr>
          <a:xfrm>
            <a:off x="603249" y="1047750"/>
            <a:ext cx="10083847"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Cell type-specific biology</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4" name="Image" descr="Image">
            <a:extLst>
              <a:ext uri="{FF2B5EF4-FFF2-40B4-BE49-F238E27FC236}">
                <a16:creationId xmlns:a16="http://schemas.microsoft.com/office/drawing/2014/main" id="{6ACE7248-AD7A-2151-7AB3-406F6D942E82}"/>
              </a:ext>
            </a:extLst>
          </p:cNvPr>
          <p:cNvPicPr>
            <a:picLocks noChangeAspect="1"/>
          </p:cNvPicPr>
          <p:nvPr/>
        </p:nvPicPr>
        <p:blipFill>
          <a:blip r:embed="rId3"/>
          <a:srcRect l="10494" t="72836" r="64710" b="4638"/>
          <a:stretch>
            <a:fillRect/>
          </a:stretch>
        </p:blipFill>
        <p:spPr>
          <a:xfrm>
            <a:off x="7600583" y="3183807"/>
            <a:ext cx="990214" cy="912947"/>
          </a:xfrm>
          <a:prstGeom prst="rect">
            <a:avLst/>
          </a:prstGeom>
          <a:ln w="12700">
            <a:miter lim="400000"/>
          </a:ln>
        </p:spPr>
      </p:pic>
      <p:pic>
        <p:nvPicPr>
          <p:cNvPr id="5" name="Image" descr="Image">
            <a:extLst>
              <a:ext uri="{FF2B5EF4-FFF2-40B4-BE49-F238E27FC236}">
                <a16:creationId xmlns:a16="http://schemas.microsoft.com/office/drawing/2014/main" id="{CDBAEF34-6030-611A-5E49-ABC95274ABED}"/>
              </a:ext>
            </a:extLst>
          </p:cNvPr>
          <p:cNvPicPr>
            <a:picLocks noChangeAspect="1"/>
          </p:cNvPicPr>
          <p:nvPr/>
        </p:nvPicPr>
        <p:blipFill>
          <a:blip r:embed="rId3"/>
          <a:srcRect l="42131" t="70029" r="34273" b="4638"/>
          <a:stretch>
            <a:fillRect/>
          </a:stretch>
        </p:blipFill>
        <p:spPr>
          <a:xfrm>
            <a:off x="2851682" y="3674457"/>
            <a:ext cx="942291" cy="1026726"/>
          </a:xfrm>
          <a:prstGeom prst="rect">
            <a:avLst/>
          </a:prstGeom>
          <a:ln w="12700">
            <a:miter lim="400000"/>
          </a:ln>
        </p:spPr>
      </p:pic>
      <p:sp>
        <p:nvSpPr>
          <p:cNvPr id="6" name="Lymphocytes">
            <a:extLst>
              <a:ext uri="{FF2B5EF4-FFF2-40B4-BE49-F238E27FC236}">
                <a16:creationId xmlns:a16="http://schemas.microsoft.com/office/drawing/2014/main" id="{4716394F-3179-087B-6397-3E6DC8DFB3AE}"/>
              </a:ext>
            </a:extLst>
          </p:cNvPr>
          <p:cNvSpPr txBox="1"/>
          <p:nvPr/>
        </p:nvSpPr>
        <p:spPr>
          <a:xfrm>
            <a:off x="2679170" y="4786883"/>
            <a:ext cx="1272784"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lang="en-US" sz="1200" kern="0" dirty="0">
                <a:solidFill>
                  <a:srgbClr val="5E5E5E"/>
                </a:solidFill>
                <a:latin typeface="Helvetica Neue"/>
                <a:ea typeface="Helvetica Neue"/>
                <a:cs typeface="Helvetica Neue"/>
                <a:sym typeface="Helvetica Neue"/>
              </a:rPr>
              <a:t>White Blood Cell</a:t>
            </a:r>
            <a:endParaRPr sz="1200" kern="0" dirty="0">
              <a:solidFill>
                <a:srgbClr val="5E5E5E"/>
              </a:solidFill>
              <a:latin typeface="Helvetica Neue"/>
              <a:ea typeface="Helvetica Neue"/>
              <a:cs typeface="Helvetica Neue"/>
              <a:sym typeface="Helvetica Neue"/>
            </a:endParaRPr>
          </a:p>
        </p:txBody>
      </p:sp>
      <p:sp>
        <p:nvSpPr>
          <p:cNvPr id="7" name="Lymphocytes">
            <a:extLst>
              <a:ext uri="{FF2B5EF4-FFF2-40B4-BE49-F238E27FC236}">
                <a16:creationId xmlns:a16="http://schemas.microsoft.com/office/drawing/2014/main" id="{035E51B4-F310-EF46-5EDA-894F5A85A82C}"/>
              </a:ext>
            </a:extLst>
          </p:cNvPr>
          <p:cNvSpPr txBox="1"/>
          <p:nvPr/>
        </p:nvSpPr>
        <p:spPr>
          <a:xfrm>
            <a:off x="7535267" y="4113383"/>
            <a:ext cx="1146148"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lang="en-US" sz="1200" kern="0" dirty="0">
                <a:solidFill>
                  <a:srgbClr val="5E5E5E"/>
                </a:solidFill>
                <a:latin typeface="Helvetica Neue"/>
                <a:ea typeface="Helvetica Neue"/>
                <a:cs typeface="Helvetica Neue"/>
                <a:sym typeface="Helvetica Neue"/>
              </a:rPr>
              <a:t>Red Blood Cell</a:t>
            </a:r>
            <a:endParaRPr sz="1200" kern="0" dirty="0">
              <a:solidFill>
                <a:srgbClr val="5E5E5E"/>
              </a:solidFill>
              <a:latin typeface="Helvetica Neue"/>
              <a:ea typeface="Helvetica Neue"/>
              <a:cs typeface="Helvetica Neue"/>
              <a:sym typeface="Helvetica Neue"/>
            </a:endParaRPr>
          </a:p>
        </p:txBody>
      </p:sp>
      <p:sp>
        <p:nvSpPr>
          <p:cNvPr id="10" name="100,000 stem cells in humans…">
            <a:extLst>
              <a:ext uri="{FF2B5EF4-FFF2-40B4-BE49-F238E27FC236}">
                <a16:creationId xmlns:a16="http://schemas.microsoft.com/office/drawing/2014/main" id="{FCED378B-596C-37CF-EA5A-0F2410DC426E}"/>
              </a:ext>
            </a:extLst>
          </p:cNvPr>
          <p:cNvSpPr txBox="1"/>
          <p:nvPr/>
        </p:nvSpPr>
        <p:spPr>
          <a:xfrm>
            <a:off x="8731928" y="2772337"/>
            <a:ext cx="591509" cy="1123769"/>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219169" hangingPunct="0">
              <a:lnSpc>
                <a:spcPct val="150000"/>
              </a:lnSpc>
            </a:pPr>
            <a:r>
              <a:rPr lang="en-US" sz="1200" kern="0" dirty="0">
                <a:solidFill>
                  <a:srgbClr val="5E5E5E"/>
                </a:solidFill>
                <a:latin typeface="Helvetica Neue"/>
                <a:ea typeface="Helvetica Neue"/>
                <a:cs typeface="Helvetica Neue"/>
                <a:sym typeface="Helvetica Neue"/>
              </a:rPr>
              <a:t>Gene 1 </a:t>
            </a:r>
          </a:p>
          <a:p>
            <a:pPr defTabSz="1219169" hangingPunct="0">
              <a:lnSpc>
                <a:spcPct val="150000"/>
              </a:lnSpc>
            </a:pPr>
            <a:r>
              <a:rPr lang="en-US" sz="1200" kern="0" dirty="0">
                <a:solidFill>
                  <a:srgbClr val="5E5E5E"/>
                </a:solidFill>
                <a:latin typeface="Helvetica Neue"/>
                <a:ea typeface="Helvetica Neue"/>
                <a:cs typeface="Helvetica Neue"/>
                <a:sym typeface="Helvetica Neue"/>
              </a:rPr>
              <a:t>Gene 2</a:t>
            </a:r>
          </a:p>
          <a:p>
            <a:pPr defTabSz="1219169" hangingPunct="0">
              <a:lnSpc>
                <a:spcPct val="150000"/>
              </a:lnSpc>
            </a:pPr>
            <a:r>
              <a:rPr lang="en-US" sz="1200" kern="0" dirty="0">
                <a:solidFill>
                  <a:srgbClr val="5E5E5E"/>
                </a:solidFill>
                <a:latin typeface="Helvetica Neue"/>
                <a:ea typeface="Helvetica Neue"/>
                <a:cs typeface="Helvetica Neue"/>
                <a:sym typeface="Helvetica Neue"/>
              </a:rPr>
              <a:t>Gene 3 </a:t>
            </a:r>
          </a:p>
          <a:p>
            <a:pPr defTabSz="1219169" hangingPunct="0">
              <a:lnSpc>
                <a:spcPct val="150000"/>
              </a:lnSpc>
            </a:pPr>
            <a:r>
              <a:rPr lang="en-US" sz="1200" kern="0" dirty="0">
                <a:solidFill>
                  <a:srgbClr val="5E5E5E"/>
                </a:solidFill>
                <a:latin typeface="Helvetica Neue"/>
                <a:ea typeface="Helvetica Neue"/>
                <a:cs typeface="Helvetica Neue"/>
                <a:sym typeface="Helvetica Neue"/>
              </a:rPr>
              <a:t>…</a:t>
            </a:r>
            <a:endParaRPr sz="1200" kern="0" dirty="0">
              <a:solidFill>
                <a:srgbClr val="5E5E5E"/>
              </a:solidFill>
              <a:latin typeface="Helvetica Neue"/>
              <a:ea typeface="Helvetica Neue"/>
              <a:cs typeface="Helvetica Neue"/>
              <a:sym typeface="Helvetica Neue"/>
            </a:endParaRPr>
          </a:p>
        </p:txBody>
      </p:sp>
      <p:cxnSp>
        <p:nvCxnSpPr>
          <p:cNvPr id="12" name="Straight Arrow Connector 11">
            <a:extLst>
              <a:ext uri="{FF2B5EF4-FFF2-40B4-BE49-F238E27FC236}">
                <a16:creationId xmlns:a16="http://schemas.microsoft.com/office/drawing/2014/main" id="{059C0AD3-C68D-21EB-D7B0-3917A2F09B3F}"/>
              </a:ext>
            </a:extLst>
          </p:cNvPr>
          <p:cNvCxnSpPr>
            <a:cxnSpLocks/>
          </p:cNvCxnSpPr>
          <p:nvPr/>
        </p:nvCxnSpPr>
        <p:spPr>
          <a:xfrm flipV="1">
            <a:off x="9382174" y="2884497"/>
            <a:ext cx="0" cy="15637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4" name="Straight Arrow Connector 13">
            <a:extLst>
              <a:ext uri="{FF2B5EF4-FFF2-40B4-BE49-F238E27FC236}">
                <a16:creationId xmlns:a16="http://schemas.microsoft.com/office/drawing/2014/main" id="{F90CCDE9-32E4-2C64-7A57-F2F621F88877}"/>
              </a:ext>
            </a:extLst>
          </p:cNvPr>
          <p:cNvCxnSpPr>
            <a:cxnSpLocks/>
          </p:cNvCxnSpPr>
          <p:nvPr/>
        </p:nvCxnSpPr>
        <p:spPr>
          <a:xfrm flipV="1">
            <a:off x="9499649" y="2884497"/>
            <a:ext cx="0" cy="15637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5" name="Straight Arrow Connector 14">
            <a:extLst>
              <a:ext uri="{FF2B5EF4-FFF2-40B4-BE49-F238E27FC236}">
                <a16:creationId xmlns:a16="http://schemas.microsoft.com/office/drawing/2014/main" id="{D4F1160C-1006-F2CC-F5D8-846DFBC19079}"/>
              </a:ext>
            </a:extLst>
          </p:cNvPr>
          <p:cNvCxnSpPr>
            <a:cxnSpLocks/>
          </p:cNvCxnSpPr>
          <p:nvPr/>
        </p:nvCxnSpPr>
        <p:spPr>
          <a:xfrm flipV="1">
            <a:off x="9382174" y="3140547"/>
            <a:ext cx="0" cy="15637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21" name="Straight Arrow Connector 20">
            <a:extLst>
              <a:ext uri="{FF2B5EF4-FFF2-40B4-BE49-F238E27FC236}">
                <a16:creationId xmlns:a16="http://schemas.microsoft.com/office/drawing/2014/main" id="{F231CB66-97E0-D8DD-F4AB-8E97518821E5}"/>
              </a:ext>
            </a:extLst>
          </p:cNvPr>
          <p:cNvCxnSpPr>
            <a:cxnSpLocks/>
          </p:cNvCxnSpPr>
          <p:nvPr/>
        </p:nvCxnSpPr>
        <p:spPr>
          <a:xfrm rot="10800000" flipV="1">
            <a:off x="9382174" y="3429472"/>
            <a:ext cx="0" cy="15637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4" name="100,000 stem cells in humans…">
            <a:extLst>
              <a:ext uri="{FF2B5EF4-FFF2-40B4-BE49-F238E27FC236}">
                <a16:creationId xmlns:a16="http://schemas.microsoft.com/office/drawing/2014/main" id="{D6C0550D-1A9D-4A8B-4D04-137CAF9382F7}"/>
              </a:ext>
            </a:extLst>
          </p:cNvPr>
          <p:cNvSpPr txBox="1"/>
          <p:nvPr/>
        </p:nvSpPr>
        <p:spPr>
          <a:xfrm>
            <a:off x="3851991" y="3534869"/>
            <a:ext cx="591509" cy="1123769"/>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219169" hangingPunct="0">
              <a:lnSpc>
                <a:spcPct val="150000"/>
              </a:lnSpc>
            </a:pPr>
            <a:r>
              <a:rPr lang="en-US" sz="1200" kern="0" dirty="0">
                <a:solidFill>
                  <a:srgbClr val="5E5E5E"/>
                </a:solidFill>
                <a:latin typeface="Helvetica Neue"/>
                <a:ea typeface="Helvetica Neue"/>
                <a:cs typeface="Helvetica Neue"/>
                <a:sym typeface="Helvetica Neue"/>
              </a:rPr>
              <a:t>Gene 1 </a:t>
            </a:r>
          </a:p>
          <a:p>
            <a:pPr defTabSz="1219169" hangingPunct="0">
              <a:lnSpc>
                <a:spcPct val="150000"/>
              </a:lnSpc>
            </a:pPr>
            <a:r>
              <a:rPr lang="en-US" sz="1200" kern="0" dirty="0">
                <a:solidFill>
                  <a:srgbClr val="5E5E5E"/>
                </a:solidFill>
                <a:latin typeface="Helvetica Neue"/>
                <a:ea typeface="Helvetica Neue"/>
                <a:cs typeface="Helvetica Neue"/>
                <a:sym typeface="Helvetica Neue"/>
              </a:rPr>
              <a:t>Gene 2</a:t>
            </a:r>
          </a:p>
          <a:p>
            <a:pPr defTabSz="1219169" hangingPunct="0">
              <a:lnSpc>
                <a:spcPct val="150000"/>
              </a:lnSpc>
            </a:pPr>
            <a:r>
              <a:rPr lang="en-US" sz="1200" kern="0" dirty="0">
                <a:solidFill>
                  <a:srgbClr val="5E5E5E"/>
                </a:solidFill>
                <a:latin typeface="Helvetica Neue"/>
                <a:ea typeface="Helvetica Neue"/>
                <a:cs typeface="Helvetica Neue"/>
                <a:sym typeface="Helvetica Neue"/>
              </a:rPr>
              <a:t>Gene 3 </a:t>
            </a:r>
          </a:p>
          <a:p>
            <a:pPr defTabSz="1219169" hangingPunct="0">
              <a:lnSpc>
                <a:spcPct val="150000"/>
              </a:lnSpc>
            </a:pPr>
            <a:r>
              <a:rPr lang="en-US" sz="1200" kern="0" dirty="0">
                <a:solidFill>
                  <a:srgbClr val="5E5E5E"/>
                </a:solidFill>
                <a:latin typeface="Helvetica Neue"/>
                <a:ea typeface="Helvetica Neue"/>
                <a:cs typeface="Helvetica Neue"/>
                <a:sym typeface="Helvetica Neue"/>
              </a:rPr>
              <a:t>…</a:t>
            </a:r>
            <a:endParaRPr sz="1200" kern="0" dirty="0">
              <a:solidFill>
                <a:srgbClr val="5E5E5E"/>
              </a:solidFill>
              <a:latin typeface="Helvetica Neue"/>
              <a:ea typeface="Helvetica Neue"/>
              <a:cs typeface="Helvetica Neue"/>
              <a:sym typeface="Helvetica Neue"/>
            </a:endParaRPr>
          </a:p>
        </p:txBody>
      </p:sp>
      <p:cxnSp>
        <p:nvCxnSpPr>
          <p:cNvPr id="28" name="Straight Arrow Connector 27">
            <a:extLst>
              <a:ext uri="{FF2B5EF4-FFF2-40B4-BE49-F238E27FC236}">
                <a16:creationId xmlns:a16="http://schemas.microsoft.com/office/drawing/2014/main" id="{12B3800E-AF31-A76F-0198-303FCE0E5D89}"/>
              </a:ext>
            </a:extLst>
          </p:cNvPr>
          <p:cNvCxnSpPr>
            <a:cxnSpLocks/>
          </p:cNvCxnSpPr>
          <p:nvPr/>
        </p:nvCxnSpPr>
        <p:spPr>
          <a:xfrm rot="10800000" flipV="1">
            <a:off x="4502237" y="3651951"/>
            <a:ext cx="0" cy="15637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29" name="Straight Arrow Connector 28">
            <a:extLst>
              <a:ext uri="{FF2B5EF4-FFF2-40B4-BE49-F238E27FC236}">
                <a16:creationId xmlns:a16="http://schemas.microsoft.com/office/drawing/2014/main" id="{F2AD5D96-36FC-1C23-6A9B-C6834EEAB46E}"/>
              </a:ext>
            </a:extLst>
          </p:cNvPr>
          <p:cNvCxnSpPr>
            <a:cxnSpLocks/>
          </p:cNvCxnSpPr>
          <p:nvPr/>
        </p:nvCxnSpPr>
        <p:spPr>
          <a:xfrm rot="10800000" flipV="1">
            <a:off x="4501104" y="3920654"/>
            <a:ext cx="0" cy="15637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30" name="Straight Arrow Connector 29">
            <a:extLst>
              <a:ext uri="{FF2B5EF4-FFF2-40B4-BE49-F238E27FC236}">
                <a16:creationId xmlns:a16="http://schemas.microsoft.com/office/drawing/2014/main" id="{D0179093-1BE3-3181-DFCA-F6E7874FF654}"/>
              </a:ext>
            </a:extLst>
          </p:cNvPr>
          <p:cNvCxnSpPr>
            <a:cxnSpLocks/>
          </p:cNvCxnSpPr>
          <p:nvPr/>
        </p:nvCxnSpPr>
        <p:spPr>
          <a:xfrm rot="10800000" flipV="1">
            <a:off x="4501103" y="4192975"/>
            <a:ext cx="0" cy="15637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32" name="Image" descr="Image">
            <a:extLst>
              <a:ext uri="{FF2B5EF4-FFF2-40B4-BE49-F238E27FC236}">
                <a16:creationId xmlns:a16="http://schemas.microsoft.com/office/drawing/2014/main" id="{ADC3FB4A-DE18-5708-42E1-CC9A25630AC9}"/>
              </a:ext>
            </a:extLst>
          </p:cNvPr>
          <p:cNvPicPr>
            <a:picLocks noChangeAspect="1"/>
          </p:cNvPicPr>
          <p:nvPr/>
        </p:nvPicPr>
        <p:blipFill>
          <a:blip r:embed="rId3"/>
          <a:srcRect l="69957" t="65799" r="6447" b="8868"/>
          <a:stretch>
            <a:fillRect/>
          </a:stretch>
        </p:blipFill>
        <p:spPr>
          <a:xfrm>
            <a:off x="5489436" y="4324378"/>
            <a:ext cx="942291" cy="1026726"/>
          </a:xfrm>
          <a:prstGeom prst="rect">
            <a:avLst/>
          </a:prstGeom>
          <a:ln w="12700">
            <a:miter lim="400000"/>
          </a:ln>
        </p:spPr>
      </p:pic>
      <p:pic>
        <p:nvPicPr>
          <p:cNvPr id="34" name="Image" descr="Image">
            <a:extLst>
              <a:ext uri="{FF2B5EF4-FFF2-40B4-BE49-F238E27FC236}">
                <a16:creationId xmlns:a16="http://schemas.microsoft.com/office/drawing/2014/main" id="{D20EC565-3032-FEC9-EF9C-5457C9E5F7C5}"/>
              </a:ext>
            </a:extLst>
          </p:cNvPr>
          <p:cNvPicPr>
            <a:picLocks noChangeAspect="1"/>
          </p:cNvPicPr>
          <p:nvPr/>
        </p:nvPicPr>
        <p:blipFill>
          <a:blip r:embed="rId3"/>
          <a:srcRect l="54330" t="24349" r="25701" b="57988"/>
          <a:stretch>
            <a:fillRect/>
          </a:stretch>
        </p:blipFill>
        <p:spPr>
          <a:xfrm>
            <a:off x="1084294" y="2604749"/>
            <a:ext cx="797438" cy="715865"/>
          </a:xfrm>
          <a:prstGeom prst="rect">
            <a:avLst/>
          </a:prstGeom>
          <a:ln w="12700">
            <a:miter lim="400000"/>
          </a:ln>
        </p:spPr>
      </p:pic>
      <p:pic>
        <p:nvPicPr>
          <p:cNvPr id="35" name="Image" descr="Image">
            <a:extLst>
              <a:ext uri="{FF2B5EF4-FFF2-40B4-BE49-F238E27FC236}">
                <a16:creationId xmlns:a16="http://schemas.microsoft.com/office/drawing/2014/main" id="{91C87827-C9FC-77E6-325D-83065B4AFB91}"/>
              </a:ext>
            </a:extLst>
          </p:cNvPr>
          <p:cNvPicPr>
            <a:picLocks noChangeAspect="1"/>
          </p:cNvPicPr>
          <p:nvPr/>
        </p:nvPicPr>
        <p:blipFill>
          <a:blip r:embed="rId4"/>
          <a:stretch>
            <a:fillRect/>
          </a:stretch>
        </p:blipFill>
        <p:spPr>
          <a:xfrm>
            <a:off x="9142773" y="4452491"/>
            <a:ext cx="1298659" cy="1201659"/>
          </a:xfrm>
          <a:prstGeom prst="rect">
            <a:avLst/>
          </a:prstGeom>
          <a:ln w="12700">
            <a:miter lim="400000"/>
          </a:ln>
        </p:spPr>
      </p:pic>
      <p:pic>
        <p:nvPicPr>
          <p:cNvPr id="36" name="Image" descr="Image">
            <a:extLst>
              <a:ext uri="{FF2B5EF4-FFF2-40B4-BE49-F238E27FC236}">
                <a16:creationId xmlns:a16="http://schemas.microsoft.com/office/drawing/2014/main" id="{924C36F0-28B1-1147-F557-0A55F435CB04}"/>
              </a:ext>
            </a:extLst>
          </p:cNvPr>
          <p:cNvPicPr>
            <a:picLocks noChangeAspect="1"/>
          </p:cNvPicPr>
          <p:nvPr/>
        </p:nvPicPr>
        <p:blipFill>
          <a:blip r:embed="rId5"/>
          <a:stretch>
            <a:fillRect/>
          </a:stretch>
        </p:blipFill>
        <p:spPr>
          <a:xfrm>
            <a:off x="1301615" y="5053320"/>
            <a:ext cx="739291" cy="679736"/>
          </a:xfrm>
          <a:prstGeom prst="rect">
            <a:avLst/>
          </a:prstGeom>
          <a:ln w="12700">
            <a:miter lim="400000"/>
          </a:ln>
        </p:spPr>
      </p:pic>
      <p:sp>
        <p:nvSpPr>
          <p:cNvPr id="40" name="TextBox 39">
            <a:extLst>
              <a:ext uri="{FF2B5EF4-FFF2-40B4-BE49-F238E27FC236}">
                <a16:creationId xmlns:a16="http://schemas.microsoft.com/office/drawing/2014/main" id="{7AAA8EC6-80C7-2C21-AF25-8218F0FD6430}"/>
              </a:ext>
            </a:extLst>
          </p:cNvPr>
          <p:cNvSpPr txBox="1"/>
          <p:nvPr/>
        </p:nvSpPr>
        <p:spPr>
          <a:xfrm>
            <a:off x="1220107" y="5829530"/>
            <a:ext cx="9725485" cy="430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r>
              <a:rPr lang="en-US" sz="2200" kern="0" dirty="0">
                <a:solidFill>
                  <a:srgbClr val="5E5E5E"/>
                </a:solidFill>
                <a:latin typeface="Helvetica Neue"/>
                <a:ea typeface="Helvetica Neue"/>
                <a:cs typeface="Helvetica Neue"/>
                <a:sym typeface="Helvetica Neue"/>
              </a:rPr>
              <a:t>How can we measure this?</a:t>
            </a:r>
            <a:endParaRPr lang="en-ES" sz="2200" kern="0" dirty="0">
              <a:solidFill>
                <a:srgbClr val="5E5E5E"/>
              </a:solidFill>
              <a:latin typeface="Helvetica Neue"/>
              <a:ea typeface="Helvetica Neue"/>
              <a:cs typeface="Helvetica Neue"/>
              <a:sym typeface="Helvetica Neue"/>
            </a:endParaRPr>
          </a:p>
        </p:txBody>
      </p:sp>
      <p:sp>
        <p:nvSpPr>
          <p:cNvPr id="41" name="Slide Number Placeholder 40">
            <a:extLst>
              <a:ext uri="{FF2B5EF4-FFF2-40B4-BE49-F238E27FC236}">
                <a16:creationId xmlns:a16="http://schemas.microsoft.com/office/drawing/2014/main" id="{7AA715F8-CEA8-5CFE-5D86-A4A4B88F41F2}"/>
              </a:ext>
            </a:extLst>
          </p:cNvPr>
          <p:cNvSpPr>
            <a:spLocks noGrp="1"/>
          </p:cNvSpPr>
          <p:nvPr>
            <p:ph type="sldNum" sz="quarter" idx="2"/>
          </p:nvPr>
        </p:nvSpPr>
        <p:spPr/>
        <p:txBody>
          <a:bodyPr/>
          <a:lstStyle/>
          <a:p>
            <a:fld id="{86CB4B4D-7CA3-9044-876B-883B54F8677D}" type="slidenum">
              <a:rPr lang="en-ES" smtClean="0"/>
              <a:t>2</a:t>
            </a:fld>
            <a:endParaRPr lang="en-ES"/>
          </a:p>
        </p:txBody>
      </p:sp>
      <p:sp>
        <p:nvSpPr>
          <p:cNvPr id="42" name="Rectangle">
            <a:extLst>
              <a:ext uri="{FF2B5EF4-FFF2-40B4-BE49-F238E27FC236}">
                <a16:creationId xmlns:a16="http://schemas.microsoft.com/office/drawing/2014/main" id="{10062D28-9722-54E9-F48A-072C3E1BC10C}"/>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43" name="Rectangle">
            <a:extLst>
              <a:ext uri="{FF2B5EF4-FFF2-40B4-BE49-F238E27FC236}">
                <a16:creationId xmlns:a16="http://schemas.microsoft.com/office/drawing/2014/main" id="{FE6EC172-56DA-EB7F-35FC-026A4B38D750}"/>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164675121"/>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10" grpId="0" animBg="1"/>
      <p:bldP spid="24" grpId="0" animBg="1"/>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lide Number"/>
          <p:cNvSpPr txBox="1">
            <a:spLocks noGrp="1"/>
          </p:cNvSpPr>
          <p:nvPr>
            <p:ph type="sldNum" sz="quarter" idx="2"/>
          </p:nvPr>
        </p:nvSpPr>
        <p:spPr>
          <a:xfrm>
            <a:off x="6009520" y="648035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hangingPunct="0"/>
            <a:fld id="{86CB4B4D-7CA3-9044-876B-883B54F8677D}" type="slidenum">
              <a:rPr kern="0">
                <a:latin typeface="Helvetica Neue"/>
                <a:ea typeface="Helvetica Neue"/>
                <a:cs typeface="Helvetica Neue"/>
                <a:sym typeface="Helvetica Neue"/>
              </a:rPr>
              <a:pPr algn="ctr" hangingPunct="0"/>
              <a:t>3</a:t>
            </a:fld>
            <a:endParaRPr kern="0">
              <a:latin typeface="Helvetica Neue"/>
              <a:ea typeface="Helvetica Neue"/>
              <a:cs typeface="Helvetica Neue"/>
              <a:sym typeface="Helvetica Neue"/>
            </a:endParaRPr>
          </a:p>
        </p:txBody>
      </p:sp>
      <p:sp>
        <p:nvSpPr>
          <p:cNvPr id="164" name="Hematopoietic…"/>
          <p:cNvSpPr txBox="1"/>
          <p:nvPr/>
        </p:nvSpPr>
        <p:spPr>
          <a:xfrm>
            <a:off x="5346389" y="2940535"/>
            <a:ext cx="1261564"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defRPr b="1"/>
            </a:pPr>
            <a:r>
              <a:rPr sz="1200" b="1" kern="0">
                <a:solidFill>
                  <a:srgbClr val="5E5E5E"/>
                </a:solidFill>
                <a:latin typeface="Helvetica Neue"/>
                <a:ea typeface="Helvetica Neue"/>
                <a:cs typeface="Helvetica Neue"/>
                <a:sym typeface="Helvetica Neue"/>
              </a:rPr>
              <a:t>Hematopoietic</a:t>
            </a:r>
          </a:p>
          <a:p>
            <a:pPr algn="ctr" defTabSz="1219169" hangingPunct="0">
              <a:defRPr b="1"/>
            </a:pPr>
            <a:r>
              <a:rPr sz="1200" b="1" kern="0">
                <a:solidFill>
                  <a:srgbClr val="5E5E5E"/>
                </a:solidFill>
                <a:latin typeface="Helvetica Neue"/>
                <a:ea typeface="Helvetica Neue"/>
                <a:cs typeface="Helvetica Neue"/>
                <a:sym typeface="Helvetica Neue"/>
              </a:rPr>
              <a:t>Stem Cell (HSC) </a:t>
            </a:r>
          </a:p>
        </p:txBody>
      </p:sp>
      <p:sp>
        <p:nvSpPr>
          <p:cNvPr id="165" name="Lymphocytes"/>
          <p:cNvSpPr txBox="1"/>
          <p:nvPr/>
        </p:nvSpPr>
        <p:spPr>
          <a:xfrm>
            <a:off x="2141034" y="5057534"/>
            <a:ext cx="1037143"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dirty="0">
                <a:solidFill>
                  <a:srgbClr val="5E5E5E"/>
                </a:solidFill>
                <a:latin typeface="Helvetica Neue"/>
                <a:ea typeface="Helvetica Neue"/>
                <a:cs typeface="Helvetica Neue"/>
                <a:sym typeface="Helvetica Neue"/>
              </a:rPr>
              <a:t>Lymphocytes</a:t>
            </a:r>
          </a:p>
        </p:txBody>
      </p:sp>
      <p:sp>
        <p:nvSpPr>
          <p:cNvPr id="166" name="Megakaryocytic-…"/>
          <p:cNvSpPr txBox="1"/>
          <p:nvPr/>
        </p:nvSpPr>
        <p:spPr>
          <a:xfrm>
            <a:off x="5895616" y="5347134"/>
            <a:ext cx="1285608"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219169" hangingPunct="0">
              <a:defRPr b="1"/>
            </a:pPr>
            <a:r>
              <a:rPr sz="1200" b="1" kern="0">
                <a:solidFill>
                  <a:srgbClr val="5E5E5E"/>
                </a:solidFill>
                <a:latin typeface="Helvetica Neue"/>
                <a:ea typeface="Helvetica Neue"/>
                <a:cs typeface="Helvetica Neue"/>
                <a:sym typeface="Helvetica Neue"/>
              </a:rPr>
              <a:t>Megakaryocytic-</a:t>
            </a:r>
          </a:p>
          <a:p>
            <a:pPr defTabSz="1219169" hangingPunct="0">
              <a:defRPr b="1"/>
            </a:pPr>
            <a:r>
              <a:rPr sz="1200" b="1" kern="0">
                <a:solidFill>
                  <a:srgbClr val="5E5E5E"/>
                </a:solidFill>
                <a:latin typeface="Helvetica Neue"/>
                <a:ea typeface="Helvetica Neue"/>
                <a:cs typeface="Helvetica Neue"/>
                <a:sym typeface="Helvetica Neue"/>
              </a:rPr>
              <a:t>Erythroid Cells</a:t>
            </a:r>
          </a:p>
        </p:txBody>
      </p:sp>
      <p:sp>
        <p:nvSpPr>
          <p:cNvPr id="167" name="Myeloid Cells"/>
          <p:cNvSpPr txBox="1"/>
          <p:nvPr/>
        </p:nvSpPr>
        <p:spPr>
          <a:xfrm>
            <a:off x="3959003" y="5242289"/>
            <a:ext cx="1037143"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Myeloid Cells</a:t>
            </a:r>
          </a:p>
        </p:txBody>
      </p:sp>
      <p:pic>
        <p:nvPicPr>
          <p:cNvPr id="168" name="Image" descr="Image"/>
          <p:cNvPicPr>
            <a:picLocks noChangeAspect="1"/>
          </p:cNvPicPr>
          <p:nvPr/>
        </p:nvPicPr>
        <p:blipFill>
          <a:blip r:embed="rId3"/>
          <a:srcRect b="53388"/>
          <a:stretch>
            <a:fillRect/>
          </a:stretch>
        </p:blipFill>
        <p:spPr>
          <a:xfrm>
            <a:off x="2366002" y="1806355"/>
            <a:ext cx="3993541" cy="1889218"/>
          </a:xfrm>
          <a:prstGeom prst="rect">
            <a:avLst/>
          </a:prstGeom>
          <a:ln w="12700">
            <a:miter lim="400000"/>
          </a:ln>
        </p:spPr>
      </p:pic>
      <p:pic>
        <p:nvPicPr>
          <p:cNvPr id="169" name="Image" descr="Image"/>
          <p:cNvPicPr>
            <a:picLocks noChangeAspect="1"/>
          </p:cNvPicPr>
          <p:nvPr/>
        </p:nvPicPr>
        <p:blipFill>
          <a:blip r:embed="rId3"/>
          <a:srcRect l="69957" t="65799" r="6447" b="8868"/>
          <a:stretch>
            <a:fillRect/>
          </a:stretch>
        </p:blipFill>
        <p:spPr>
          <a:xfrm>
            <a:off x="4185469" y="4313098"/>
            <a:ext cx="942291" cy="1026726"/>
          </a:xfrm>
          <a:prstGeom prst="rect">
            <a:avLst/>
          </a:prstGeom>
          <a:ln w="12700">
            <a:miter lim="400000"/>
          </a:ln>
        </p:spPr>
      </p:pic>
      <p:sp>
        <p:nvSpPr>
          <p:cNvPr id="170" name="Megakaryocytes"/>
          <p:cNvSpPr txBox="1"/>
          <p:nvPr/>
        </p:nvSpPr>
        <p:spPr>
          <a:xfrm>
            <a:off x="6020203" y="5750819"/>
            <a:ext cx="1189428"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lstStyle>
          <a:p>
            <a:pPr defTabSz="1219169" hangingPunct="0"/>
            <a:r>
              <a:rPr sz="1200" kern="0">
                <a:solidFill>
                  <a:srgbClr val="5E5E5E"/>
                </a:solidFill>
                <a:latin typeface="Helvetica Neue"/>
                <a:ea typeface="Helvetica Neue"/>
                <a:cs typeface="Helvetica Neue"/>
                <a:sym typeface="Helvetica Neue"/>
              </a:rPr>
              <a:t>Megakaryocytes</a:t>
            </a:r>
          </a:p>
        </p:txBody>
      </p:sp>
      <p:sp>
        <p:nvSpPr>
          <p:cNvPr id="171" name="Eo/Baso &amp; mast cells"/>
          <p:cNvSpPr txBox="1"/>
          <p:nvPr/>
        </p:nvSpPr>
        <p:spPr>
          <a:xfrm>
            <a:off x="4013217" y="5472302"/>
            <a:ext cx="1516441"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Eo/Baso &amp; mast cells</a:t>
            </a:r>
          </a:p>
        </p:txBody>
      </p:sp>
      <p:sp>
        <p:nvSpPr>
          <p:cNvPr id="172" name="Dendritic cells"/>
          <p:cNvSpPr txBox="1"/>
          <p:nvPr/>
        </p:nvSpPr>
        <p:spPr>
          <a:xfrm>
            <a:off x="4016506" y="5983623"/>
            <a:ext cx="1024319"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Dendritic cells</a:t>
            </a:r>
          </a:p>
        </p:txBody>
      </p:sp>
      <p:sp>
        <p:nvSpPr>
          <p:cNvPr id="173" name="Neutrophils"/>
          <p:cNvSpPr txBox="1"/>
          <p:nvPr/>
        </p:nvSpPr>
        <p:spPr>
          <a:xfrm>
            <a:off x="4017810" y="5640808"/>
            <a:ext cx="838371"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Neutrophils</a:t>
            </a:r>
          </a:p>
        </p:txBody>
      </p:sp>
      <p:sp>
        <p:nvSpPr>
          <p:cNvPr id="174" name="Monocytes"/>
          <p:cNvSpPr txBox="1"/>
          <p:nvPr/>
        </p:nvSpPr>
        <p:spPr>
          <a:xfrm>
            <a:off x="4017754" y="5811228"/>
            <a:ext cx="815929"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Monocytes</a:t>
            </a:r>
          </a:p>
        </p:txBody>
      </p:sp>
      <p:sp>
        <p:nvSpPr>
          <p:cNvPr id="175" name="T, B &amp; NK cells"/>
          <p:cNvSpPr txBox="1"/>
          <p:nvPr/>
        </p:nvSpPr>
        <p:spPr>
          <a:xfrm>
            <a:off x="2211103" y="5248639"/>
            <a:ext cx="1082027"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T, B &amp; NK cells</a:t>
            </a:r>
          </a:p>
        </p:txBody>
      </p:sp>
      <p:sp>
        <p:nvSpPr>
          <p:cNvPr id="176" name="100,000 stem cells in humans…"/>
          <p:cNvSpPr txBox="1"/>
          <p:nvPr/>
        </p:nvSpPr>
        <p:spPr>
          <a:xfrm>
            <a:off x="8207047" y="2401019"/>
            <a:ext cx="209352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dirty="0">
                <a:solidFill>
                  <a:srgbClr val="5E5E5E"/>
                </a:solidFill>
                <a:latin typeface="Helvetica Neue"/>
                <a:ea typeface="Helvetica Neue"/>
                <a:cs typeface="Helvetica Neue"/>
                <a:sym typeface="Helvetica Neue"/>
              </a:rPr>
              <a:t>100,000 stem cells in humans</a:t>
            </a:r>
          </a:p>
          <a:p>
            <a:pPr algn="ctr" defTabSz="1219169" hangingPunct="0"/>
            <a:r>
              <a:rPr sz="1200" kern="0" dirty="0">
                <a:solidFill>
                  <a:srgbClr val="5E5E5E"/>
                </a:solidFill>
                <a:latin typeface="Helvetica Neue"/>
                <a:ea typeface="Helvetica Neue"/>
                <a:cs typeface="Helvetica Neue"/>
                <a:sym typeface="Helvetica Neue"/>
              </a:rPr>
              <a:t>One division per ~120 days</a:t>
            </a:r>
          </a:p>
        </p:txBody>
      </p:sp>
      <p:sp>
        <p:nvSpPr>
          <p:cNvPr id="177" name="1 trillion (1012) new cells…"/>
          <p:cNvSpPr txBox="1"/>
          <p:nvPr/>
        </p:nvSpPr>
        <p:spPr>
          <a:xfrm>
            <a:off x="8425857" y="5744294"/>
            <a:ext cx="165590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1 trillion (10</a:t>
            </a:r>
            <a:r>
              <a:rPr sz="966" kern="0" baseline="20812">
                <a:solidFill>
                  <a:srgbClr val="5E5E5E"/>
                </a:solidFill>
                <a:latin typeface="Helvetica Neue"/>
                <a:ea typeface="Helvetica Neue"/>
                <a:cs typeface="Helvetica Neue"/>
                <a:sym typeface="Helvetica Neue"/>
              </a:rPr>
              <a:t>12</a:t>
            </a:r>
            <a:r>
              <a:rPr sz="1200" kern="0">
                <a:solidFill>
                  <a:srgbClr val="5E5E5E"/>
                </a:solidFill>
                <a:latin typeface="Helvetica Neue"/>
                <a:ea typeface="Helvetica Neue"/>
                <a:cs typeface="Helvetica Neue"/>
                <a:sym typeface="Helvetica Neue"/>
              </a:rPr>
              <a:t>) new cells</a:t>
            </a:r>
          </a:p>
          <a:p>
            <a:pPr algn="ctr" defTabSz="1219169" hangingPunct="0"/>
            <a:r>
              <a:rPr sz="1200" kern="0">
                <a:solidFill>
                  <a:srgbClr val="5E5E5E"/>
                </a:solidFill>
                <a:latin typeface="Helvetica Neue"/>
                <a:ea typeface="Helvetica Neue"/>
                <a:cs typeface="Helvetica Neue"/>
                <a:sym typeface="Helvetica Neue"/>
              </a:rPr>
              <a:t>per day</a:t>
            </a:r>
            <a:endParaRPr sz="600" kern="0">
              <a:solidFill>
                <a:srgbClr val="000000"/>
              </a:solidFill>
              <a:latin typeface="Arial"/>
              <a:ea typeface="Arial"/>
              <a:cs typeface="Arial"/>
              <a:sym typeface="Arial"/>
            </a:endParaRPr>
          </a:p>
        </p:txBody>
      </p:sp>
      <p:sp>
        <p:nvSpPr>
          <p:cNvPr id="178" name="Line"/>
          <p:cNvSpPr/>
          <p:nvPr/>
        </p:nvSpPr>
        <p:spPr>
          <a:xfrm>
            <a:off x="9253808" y="3173637"/>
            <a:ext cx="0" cy="2143112"/>
          </a:xfrm>
          <a:prstGeom prst="line">
            <a:avLst/>
          </a:prstGeom>
          <a:ln w="254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pic>
        <p:nvPicPr>
          <p:cNvPr id="179" name="Image" descr="Image"/>
          <p:cNvPicPr>
            <a:picLocks noChangeAspect="1"/>
          </p:cNvPicPr>
          <p:nvPr/>
        </p:nvPicPr>
        <p:blipFill>
          <a:blip r:embed="rId3"/>
          <a:srcRect l="10494" t="72836" r="64710" b="4638"/>
          <a:stretch>
            <a:fillRect/>
          </a:stretch>
        </p:blipFill>
        <p:spPr>
          <a:xfrm>
            <a:off x="6141115" y="4489664"/>
            <a:ext cx="990214" cy="912947"/>
          </a:xfrm>
          <a:prstGeom prst="rect">
            <a:avLst/>
          </a:prstGeom>
          <a:ln w="12700">
            <a:miter lim="400000"/>
          </a:ln>
        </p:spPr>
      </p:pic>
      <p:pic>
        <p:nvPicPr>
          <p:cNvPr id="180" name="Image" descr="Image"/>
          <p:cNvPicPr>
            <a:picLocks noChangeAspect="1"/>
          </p:cNvPicPr>
          <p:nvPr/>
        </p:nvPicPr>
        <p:blipFill>
          <a:blip r:embed="rId3"/>
          <a:srcRect l="42131" t="70029" r="34273" b="4638"/>
          <a:stretch>
            <a:fillRect/>
          </a:stretch>
        </p:blipFill>
        <p:spPr>
          <a:xfrm>
            <a:off x="2348378" y="4062861"/>
            <a:ext cx="942291" cy="1026726"/>
          </a:xfrm>
          <a:prstGeom prst="rect">
            <a:avLst/>
          </a:prstGeom>
          <a:ln w="12700">
            <a:miter lim="400000"/>
          </a:ln>
        </p:spPr>
      </p:pic>
      <p:sp>
        <p:nvSpPr>
          <p:cNvPr id="181" name="Line"/>
          <p:cNvSpPr/>
          <p:nvPr/>
        </p:nvSpPr>
        <p:spPr>
          <a:xfrm flipH="1" flipV="1">
            <a:off x="4203817" y="3655605"/>
            <a:ext cx="0" cy="219860"/>
          </a:xfrm>
          <a:prstGeom prst="line">
            <a:avLst/>
          </a:prstGeom>
          <a:ln w="25400">
            <a:solidFill>
              <a:srgbClr val="000000"/>
            </a:solidFill>
            <a:miter lim="400000"/>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sp>
        <p:nvSpPr>
          <p:cNvPr id="182" name="Line"/>
          <p:cNvSpPr/>
          <p:nvPr/>
        </p:nvSpPr>
        <p:spPr>
          <a:xfrm flipH="1" flipV="1">
            <a:off x="2897240" y="3875465"/>
            <a:ext cx="2756610" cy="0"/>
          </a:xfrm>
          <a:prstGeom prst="line">
            <a:avLst/>
          </a:prstGeom>
          <a:ln w="25400">
            <a:solidFill>
              <a:srgbClr val="000000"/>
            </a:solidFill>
            <a:miter lim="400000"/>
          </a:ln>
        </p:spPr>
        <p:txBody>
          <a:bodyPr lIns="25400" tIns="25400" rIns="25400" bIns="25400" anchor="ctr"/>
          <a:lstStyle/>
          <a:p>
            <a:pPr algn="ctr" defTabSz="1219169" hangingPunct="0"/>
            <a:endParaRPr sz="1200" kern="0" dirty="0">
              <a:solidFill>
                <a:srgbClr val="5E5E5E"/>
              </a:solidFill>
              <a:latin typeface="Helvetica Neue"/>
              <a:ea typeface="Helvetica Neue"/>
              <a:cs typeface="Helvetica Neue"/>
              <a:sym typeface="Helvetica Neue"/>
            </a:endParaRPr>
          </a:p>
        </p:txBody>
      </p:sp>
      <p:sp>
        <p:nvSpPr>
          <p:cNvPr id="183" name="Line"/>
          <p:cNvSpPr/>
          <p:nvPr/>
        </p:nvSpPr>
        <p:spPr>
          <a:xfrm>
            <a:off x="2900109" y="3873131"/>
            <a:ext cx="0" cy="371917"/>
          </a:xfrm>
          <a:prstGeom prst="line">
            <a:avLst/>
          </a:prstGeom>
          <a:ln w="254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sp>
        <p:nvSpPr>
          <p:cNvPr id="184" name="Line"/>
          <p:cNvSpPr/>
          <p:nvPr/>
        </p:nvSpPr>
        <p:spPr>
          <a:xfrm>
            <a:off x="6677244" y="4238843"/>
            <a:ext cx="0" cy="187300"/>
          </a:xfrm>
          <a:prstGeom prst="line">
            <a:avLst/>
          </a:prstGeom>
          <a:ln w="254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sp>
        <p:nvSpPr>
          <p:cNvPr id="185" name="Line"/>
          <p:cNvSpPr/>
          <p:nvPr/>
        </p:nvSpPr>
        <p:spPr>
          <a:xfrm flipH="1">
            <a:off x="4605933" y="4245193"/>
            <a:ext cx="2071311" cy="0"/>
          </a:xfrm>
          <a:prstGeom prst="line">
            <a:avLst/>
          </a:prstGeom>
          <a:ln w="25400">
            <a:solidFill>
              <a:srgbClr val="000000"/>
            </a:solidFill>
            <a:miter lim="400000"/>
          </a:ln>
        </p:spPr>
        <p:txBody>
          <a:bodyPr lIns="25400" tIns="25400" rIns="25400" bIns="25400" anchor="ctr"/>
          <a:lstStyle/>
          <a:p>
            <a:pPr algn="ctr" defTabSz="1219169" hangingPunct="0"/>
            <a:endParaRPr sz="1200" kern="0" dirty="0">
              <a:solidFill>
                <a:srgbClr val="5E5E5E"/>
              </a:solidFill>
              <a:latin typeface="Helvetica Neue"/>
              <a:ea typeface="Helvetica Neue"/>
              <a:cs typeface="Helvetica Neue"/>
              <a:sym typeface="Helvetica Neue"/>
            </a:endParaRPr>
          </a:p>
        </p:txBody>
      </p:sp>
      <p:sp>
        <p:nvSpPr>
          <p:cNvPr id="186" name="Line"/>
          <p:cNvSpPr/>
          <p:nvPr/>
        </p:nvSpPr>
        <p:spPr>
          <a:xfrm>
            <a:off x="4605933" y="4238843"/>
            <a:ext cx="0" cy="187300"/>
          </a:xfrm>
          <a:prstGeom prst="line">
            <a:avLst/>
          </a:prstGeom>
          <a:ln w="254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sp>
        <p:nvSpPr>
          <p:cNvPr id="187" name="Line"/>
          <p:cNvSpPr/>
          <p:nvPr/>
        </p:nvSpPr>
        <p:spPr>
          <a:xfrm flipV="1">
            <a:off x="5653850" y="3871642"/>
            <a:ext cx="0" cy="367201"/>
          </a:xfrm>
          <a:prstGeom prst="line">
            <a:avLst/>
          </a:prstGeom>
          <a:ln w="25400">
            <a:solidFill>
              <a:srgbClr val="000000"/>
            </a:solidFill>
            <a:miter lim="400000"/>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sp>
        <p:nvSpPr>
          <p:cNvPr id="188" name="Erythrocytes"/>
          <p:cNvSpPr txBox="1"/>
          <p:nvPr/>
        </p:nvSpPr>
        <p:spPr>
          <a:xfrm>
            <a:off x="6020203" y="5934146"/>
            <a:ext cx="915315"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lstStyle>
          <a:p>
            <a:pPr defTabSz="1219169" hangingPunct="0"/>
            <a:r>
              <a:rPr sz="1200" kern="0">
                <a:solidFill>
                  <a:srgbClr val="5E5E5E"/>
                </a:solidFill>
                <a:latin typeface="Helvetica Neue"/>
                <a:ea typeface="Helvetica Neue"/>
                <a:cs typeface="Helvetica Neue"/>
                <a:sym typeface="Helvetica Neue"/>
              </a:rPr>
              <a:t>Erythrocytes</a:t>
            </a:r>
          </a:p>
        </p:txBody>
      </p:sp>
      <p:sp>
        <p:nvSpPr>
          <p:cNvPr id="4" name="Blood formation is driven by a powerful stem cell system">
            <a:extLst>
              <a:ext uri="{FF2B5EF4-FFF2-40B4-BE49-F238E27FC236}">
                <a16:creationId xmlns:a16="http://schemas.microsoft.com/office/drawing/2014/main" id="{E659C71C-7B92-F0F7-7C0A-02AF129D8D9A}"/>
              </a:ext>
            </a:extLst>
          </p:cNvPr>
          <p:cNvSpPr txBox="1">
            <a:spLocks noGrp="1"/>
          </p:cNvSpPr>
          <p:nvPr>
            <p:ph type="title"/>
          </p:nvPr>
        </p:nvSpPr>
        <p:spPr>
          <a:xfrm>
            <a:off x="603249" y="1047750"/>
            <a:ext cx="11067819" cy="716582"/>
          </a:xfrm>
          <a:prstGeom prst="rect">
            <a:avLst/>
          </a:prstGeom>
        </p:spPr>
        <p:txBody>
          <a:bodyPr>
            <a:noAutofit/>
          </a:bodyPr>
          <a:lstStyle/>
          <a:p>
            <a:pPr defTabSz="950952">
              <a:defRPr sz="6629" spc="-132"/>
            </a:pPr>
            <a:r>
              <a:rPr lang="en-US" sz="32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Blood formation is driven by a powerful stem cell system</a:t>
            </a:r>
            <a:endParaRPr sz="32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 name="Rectangle">
            <a:extLst>
              <a:ext uri="{FF2B5EF4-FFF2-40B4-BE49-F238E27FC236}">
                <a16:creationId xmlns:a16="http://schemas.microsoft.com/office/drawing/2014/main" id="{EE45578B-1281-3BE4-5F48-D51D2BF5AB0B}"/>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6" name="Rectangle">
            <a:extLst>
              <a:ext uri="{FF2B5EF4-FFF2-40B4-BE49-F238E27FC236}">
                <a16:creationId xmlns:a16="http://schemas.microsoft.com/office/drawing/2014/main" id="{8C45B830-1A7A-1634-054E-7ECD0D1B3E54}"/>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7" name="Background">
            <a:extLst>
              <a:ext uri="{FF2B5EF4-FFF2-40B4-BE49-F238E27FC236}">
                <a16:creationId xmlns:a16="http://schemas.microsoft.com/office/drawing/2014/main" id="{67E28340-AFA2-8D38-6C40-A108ABAEAC5A}"/>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8" name="Rectangle">
            <a:extLst>
              <a:ext uri="{FF2B5EF4-FFF2-40B4-BE49-F238E27FC236}">
                <a16:creationId xmlns:a16="http://schemas.microsoft.com/office/drawing/2014/main" id="{5D11DE49-0990-F8F4-F376-C1D9515B0873}"/>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1EF75B7E-9E2F-7FBC-3704-DF094AE7B318}"/>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7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iterate>
                                    <p:tmAbs val="0"/>
                                  </p:iterate>
                                  <p:childTnLst>
                                    <p:set>
                                      <p:cBhvr>
                                        <p:cTn id="13" fill="hold"/>
                                        <p:tgtEl>
                                          <p:spTgt spid="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7" grpId="0" animBg="1" advAuto="0"/>
      <p:bldP spid="178"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lide Number"/>
          <p:cNvSpPr txBox="1">
            <a:spLocks noGrp="1"/>
          </p:cNvSpPr>
          <p:nvPr>
            <p:ph type="sldNum" sz="quarter" idx="2"/>
          </p:nvPr>
        </p:nvSpPr>
        <p:spPr>
          <a:xfrm>
            <a:off x="6009520" y="648670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hangingPunct="0"/>
            <a:fld id="{86CB4B4D-7CA3-9044-876B-883B54F8677D}" type="slidenum">
              <a:rPr kern="0">
                <a:latin typeface="Helvetica Neue"/>
                <a:ea typeface="Helvetica Neue"/>
                <a:cs typeface="Helvetica Neue"/>
                <a:sym typeface="Helvetica Neue"/>
              </a:rPr>
              <a:pPr algn="ctr" hangingPunct="0"/>
              <a:t>4</a:t>
            </a:fld>
            <a:endParaRPr kern="0">
              <a:latin typeface="Helvetica Neue"/>
              <a:ea typeface="Helvetica Neue"/>
              <a:cs typeface="Helvetica Neue"/>
              <a:sym typeface="Helvetica Neue"/>
            </a:endParaRPr>
          </a:p>
        </p:txBody>
      </p:sp>
      <p:sp>
        <p:nvSpPr>
          <p:cNvPr id="193" name="100,000 stem cells in humans…"/>
          <p:cNvSpPr txBox="1"/>
          <p:nvPr/>
        </p:nvSpPr>
        <p:spPr>
          <a:xfrm>
            <a:off x="8207047" y="2401019"/>
            <a:ext cx="209352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100,000 stem cells in humans</a:t>
            </a:r>
          </a:p>
          <a:p>
            <a:pPr algn="ctr" defTabSz="1219169" hangingPunct="0"/>
            <a:r>
              <a:rPr sz="1200" kern="0">
                <a:solidFill>
                  <a:srgbClr val="5E5E5E"/>
                </a:solidFill>
                <a:latin typeface="Helvetica Neue"/>
                <a:ea typeface="Helvetica Neue"/>
                <a:cs typeface="Helvetica Neue"/>
                <a:sym typeface="Helvetica Neue"/>
              </a:rPr>
              <a:t>One division per ~120 days</a:t>
            </a:r>
          </a:p>
        </p:txBody>
      </p:sp>
      <p:sp>
        <p:nvSpPr>
          <p:cNvPr id="194" name="1 trillion (1012) new cells…"/>
          <p:cNvSpPr txBox="1"/>
          <p:nvPr/>
        </p:nvSpPr>
        <p:spPr>
          <a:xfrm>
            <a:off x="8425857" y="5744294"/>
            <a:ext cx="165590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1 trillion (10</a:t>
            </a:r>
            <a:r>
              <a:rPr sz="966" kern="0" baseline="20812">
                <a:solidFill>
                  <a:srgbClr val="5E5E5E"/>
                </a:solidFill>
                <a:latin typeface="Helvetica Neue"/>
                <a:ea typeface="Helvetica Neue"/>
                <a:cs typeface="Helvetica Neue"/>
                <a:sym typeface="Helvetica Neue"/>
              </a:rPr>
              <a:t>12</a:t>
            </a:r>
            <a:r>
              <a:rPr sz="1200" kern="0">
                <a:solidFill>
                  <a:srgbClr val="5E5E5E"/>
                </a:solidFill>
                <a:latin typeface="Helvetica Neue"/>
                <a:ea typeface="Helvetica Neue"/>
                <a:cs typeface="Helvetica Neue"/>
                <a:sym typeface="Helvetica Neue"/>
              </a:rPr>
              <a:t>) new cells</a:t>
            </a:r>
          </a:p>
          <a:p>
            <a:pPr algn="ctr" defTabSz="1219169" hangingPunct="0"/>
            <a:r>
              <a:rPr sz="1200" kern="0">
                <a:solidFill>
                  <a:srgbClr val="5E5E5E"/>
                </a:solidFill>
                <a:latin typeface="Helvetica Neue"/>
                <a:ea typeface="Helvetica Neue"/>
                <a:cs typeface="Helvetica Neue"/>
                <a:sym typeface="Helvetica Neue"/>
              </a:rPr>
              <a:t>per day</a:t>
            </a:r>
            <a:endParaRPr sz="600" kern="0">
              <a:solidFill>
                <a:srgbClr val="000000"/>
              </a:solidFill>
              <a:latin typeface="Arial"/>
              <a:ea typeface="Arial"/>
              <a:cs typeface="Arial"/>
              <a:sym typeface="Arial"/>
            </a:endParaRPr>
          </a:p>
        </p:txBody>
      </p:sp>
      <p:sp>
        <p:nvSpPr>
          <p:cNvPr id="195" name="Line"/>
          <p:cNvSpPr/>
          <p:nvPr/>
        </p:nvSpPr>
        <p:spPr>
          <a:xfrm>
            <a:off x="9253808" y="3116699"/>
            <a:ext cx="0" cy="2143112"/>
          </a:xfrm>
          <a:prstGeom prst="line">
            <a:avLst/>
          </a:prstGeom>
          <a:ln w="254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pic>
        <p:nvPicPr>
          <p:cNvPr id="204" name="Image" descr="Image"/>
          <p:cNvPicPr>
            <a:picLocks noChangeAspect="1"/>
          </p:cNvPicPr>
          <p:nvPr/>
        </p:nvPicPr>
        <p:blipFill>
          <a:blip r:embed="rId3"/>
          <a:stretch>
            <a:fillRect/>
          </a:stretch>
        </p:blipFill>
        <p:spPr>
          <a:xfrm>
            <a:off x="2047231" y="2732737"/>
            <a:ext cx="4818464" cy="3280072"/>
          </a:xfrm>
          <a:prstGeom prst="rect">
            <a:avLst/>
          </a:prstGeom>
          <a:ln w="12700">
            <a:miter lim="400000"/>
          </a:ln>
        </p:spPr>
      </p:pic>
      <p:pic>
        <p:nvPicPr>
          <p:cNvPr id="205" name="Image" descr="Image"/>
          <p:cNvPicPr>
            <a:picLocks noChangeAspect="1"/>
          </p:cNvPicPr>
          <p:nvPr/>
        </p:nvPicPr>
        <p:blipFill>
          <a:blip r:embed="rId4"/>
          <a:srcRect b="53388"/>
          <a:stretch>
            <a:fillRect/>
          </a:stretch>
        </p:blipFill>
        <p:spPr>
          <a:xfrm>
            <a:off x="2366002" y="1806355"/>
            <a:ext cx="3993541" cy="1889218"/>
          </a:xfrm>
          <a:prstGeom prst="rect">
            <a:avLst/>
          </a:prstGeom>
          <a:ln w="12700">
            <a:miter lim="400000"/>
          </a:ln>
        </p:spPr>
      </p:pic>
      <p:pic>
        <p:nvPicPr>
          <p:cNvPr id="206" name="Image" descr="Image"/>
          <p:cNvPicPr>
            <a:picLocks noChangeAspect="1"/>
          </p:cNvPicPr>
          <p:nvPr/>
        </p:nvPicPr>
        <p:blipFill>
          <a:blip r:embed="rId4"/>
          <a:srcRect l="69957" t="65799" r="6447" b="8868"/>
          <a:stretch>
            <a:fillRect/>
          </a:stretch>
        </p:blipFill>
        <p:spPr>
          <a:xfrm>
            <a:off x="5550431" y="4507361"/>
            <a:ext cx="942292" cy="1026726"/>
          </a:xfrm>
          <a:prstGeom prst="rect">
            <a:avLst/>
          </a:prstGeom>
          <a:ln w="12700">
            <a:miter lim="400000"/>
          </a:ln>
        </p:spPr>
      </p:pic>
      <p:pic>
        <p:nvPicPr>
          <p:cNvPr id="207" name="Image" descr="Image"/>
          <p:cNvPicPr>
            <a:picLocks noChangeAspect="1"/>
          </p:cNvPicPr>
          <p:nvPr/>
        </p:nvPicPr>
        <p:blipFill>
          <a:blip r:embed="rId4"/>
          <a:srcRect l="10494" t="72836" r="64710" b="4638"/>
          <a:stretch>
            <a:fillRect/>
          </a:stretch>
        </p:blipFill>
        <p:spPr>
          <a:xfrm>
            <a:off x="3188912" y="5213564"/>
            <a:ext cx="990214" cy="912947"/>
          </a:xfrm>
          <a:prstGeom prst="rect">
            <a:avLst/>
          </a:prstGeom>
          <a:ln w="12700">
            <a:miter lim="400000"/>
          </a:ln>
        </p:spPr>
      </p:pic>
      <p:pic>
        <p:nvPicPr>
          <p:cNvPr id="208" name="Image" descr="Image"/>
          <p:cNvPicPr>
            <a:picLocks noChangeAspect="1"/>
          </p:cNvPicPr>
          <p:nvPr/>
        </p:nvPicPr>
        <p:blipFill>
          <a:blip r:embed="rId4"/>
          <a:srcRect l="42131" t="70029" r="34273" b="4638"/>
          <a:stretch>
            <a:fillRect/>
          </a:stretch>
        </p:blipFill>
        <p:spPr>
          <a:xfrm>
            <a:off x="2145178" y="4189861"/>
            <a:ext cx="942291" cy="1026726"/>
          </a:xfrm>
          <a:prstGeom prst="rect">
            <a:avLst/>
          </a:prstGeom>
          <a:ln w="12700">
            <a:miter lim="400000"/>
          </a:ln>
        </p:spPr>
      </p:pic>
      <p:sp>
        <p:nvSpPr>
          <p:cNvPr id="209" name="Hematopoietic…"/>
          <p:cNvSpPr txBox="1"/>
          <p:nvPr/>
        </p:nvSpPr>
        <p:spPr>
          <a:xfrm>
            <a:off x="5820523" y="2846834"/>
            <a:ext cx="1261564"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defRPr b="1"/>
            </a:pPr>
            <a:r>
              <a:rPr sz="1200" b="1" kern="0">
                <a:solidFill>
                  <a:srgbClr val="5E5E5E"/>
                </a:solidFill>
                <a:latin typeface="Helvetica Neue"/>
                <a:ea typeface="Helvetica Neue"/>
                <a:cs typeface="Helvetica Neue"/>
                <a:sym typeface="Helvetica Neue"/>
              </a:rPr>
              <a:t>Hematopoietic</a:t>
            </a:r>
          </a:p>
          <a:p>
            <a:pPr algn="ctr" defTabSz="1219169" hangingPunct="0">
              <a:defRPr b="1"/>
            </a:pPr>
            <a:r>
              <a:rPr sz="1200" b="1" kern="0">
                <a:solidFill>
                  <a:srgbClr val="5E5E5E"/>
                </a:solidFill>
                <a:latin typeface="Helvetica Neue"/>
                <a:ea typeface="Helvetica Neue"/>
                <a:cs typeface="Helvetica Neue"/>
                <a:sym typeface="Helvetica Neue"/>
              </a:rPr>
              <a:t>Stem Cell (HSC) </a:t>
            </a:r>
          </a:p>
        </p:txBody>
      </p:sp>
      <p:sp>
        <p:nvSpPr>
          <p:cNvPr id="210" name="Lymphocytes"/>
          <p:cNvSpPr txBox="1"/>
          <p:nvPr/>
        </p:nvSpPr>
        <p:spPr>
          <a:xfrm>
            <a:off x="1753351" y="5214673"/>
            <a:ext cx="1037143"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Lymphocytes</a:t>
            </a:r>
          </a:p>
        </p:txBody>
      </p:sp>
      <p:sp>
        <p:nvSpPr>
          <p:cNvPr id="211" name="Erythroid Cells"/>
          <p:cNvSpPr txBox="1"/>
          <p:nvPr/>
        </p:nvSpPr>
        <p:spPr>
          <a:xfrm>
            <a:off x="3117352" y="5994545"/>
            <a:ext cx="1133324"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Erythroid Cells</a:t>
            </a:r>
          </a:p>
        </p:txBody>
      </p:sp>
      <p:sp>
        <p:nvSpPr>
          <p:cNvPr id="212" name="Myeloid Cells"/>
          <p:cNvSpPr txBox="1"/>
          <p:nvPr/>
        </p:nvSpPr>
        <p:spPr>
          <a:xfrm>
            <a:off x="5696285" y="5473382"/>
            <a:ext cx="1037143"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Myeloid Cells</a:t>
            </a:r>
          </a:p>
        </p:txBody>
      </p:sp>
      <p:sp>
        <p:nvSpPr>
          <p:cNvPr id="213" name="(Velten, Nature Cell Biology, 2017)…"/>
          <p:cNvSpPr txBox="1"/>
          <p:nvPr/>
        </p:nvSpPr>
        <p:spPr>
          <a:xfrm>
            <a:off x="5610678" y="6135590"/>
            <a:ext cx="1564531"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219169" hangingPunct="0">
              <a:defRPr sz="1500"/>
            </a:pPr>
            <a:r>
              <a:rPr sz="750" kern="0">
                <a:solidFill>
                  <a:srgbClr val="5E5E5E"/>
                </a:solidFill>
                <a:latin typeface="Helvetica Neue"/>
                <a:ea typeface="Helvetica Neue"/>
                <a:cs typeface="Helvetica Neue"/>
                <a:sym typeface="Helvetica Neue"/>
              </a:rPr>
              <a:t>(Velten, </a:t>
            </a:r>
            <a:r>
              <a:rPr sz="750" i="1" kern="0">
                <a:solidFill>
                  <a:srgbClr val="5E5E5E"/>
                </a:solidFill>
                <a:latin typeface="Helvetica Neue"/>
                <a:ea typeface="Helvetica Neue"/>
                <a:cs typeface="Helvetica Neue"/>
                <a:sym typeface="Helvetica Neue"/>
              </a:rPr>
              <a:t>Nature Cell Biology</a:t>
            </a:r>
            <a:r>
              <a:rPr sz="750" kern="0">
                <a:solidFill>
                  <a:srgbClr val="5E5E5E"/>
                </a:solidFill>
                <a:latin typeface="Helvetica Neue"/>
                <a:ea typeface="Helvetica Neue"/>
                <a:cs typeface="Helvetica Neue"/>
                <a:sym typeface="Helvetica Neue"/>
              </a:rPr>
              <a:t>, 2017)</a:t>
            </a:r>
          </a:p>
          <a:p>
            <a:pPr defTabSz="1219169" hangingPunct="0">
              <a:defRPr sz="1500"/>
            </a:pPr>
            <a:r>
              <a:rPr sz="750" kern="0">
                <a:solidFill>
                  <a:srgbClr val="5E5E5E"/>
                </a:solidFill>
                <a:latin typeface="Helvetica Neue"/>
                <a:ea typeface="Helvetica Neue"/>
                <a:cs typeface="Helvetica Neue"/>
                <a:sym typeface="Helvetica Neue"/>
              </a:rPr>
              <a:t>(Laurenti &amp; Göttgens, </a:t>
            </a:r>
            <a:r>
              <a:rPr sz="750" i="1" kern="0">
                <a:solidFill>
                  <a:srgbClr val="5E5E5E"/>
                </a:solidFill>
                <a:latin typeface="Helvetica Neue"/>
                <a:ea typeface="Helvetica Neue"/>
                <a:cs typeface="Helvetica Neue"/>
                <a:sym typeface="Helvetica Neue"/>
              </a:rPr>
              <a:t>Nature</a:t>
            </a:r>
            <a:r>
              <a:rPr sz="750" kern="0">
                <a:solidFill>
                  <a:srgbClr val="5E5E5E"/>
                </a:solidFill>
                <a:latin typeface="Helvetica Neue"/>
                <a:ea typeface="Helvetica Neue"/>
                <a:cs typeface="Helvetica Neue"/>
                <a:sym typeface="Helvetica Neue"/>
              </a:rPr>
              <a:t>, 2018)</a:t>
            </a:r>
          </a:p>
        </p:txBody>
      </p:sp>
      <p:pic>
        <p:nvPicPr>
          <p:cNvPr id="214" name="Image" descr="Image"/>
          <p:cNvPicPr>
            <a:picLocks noChangeAspect="1"/>
          </p:cNvPicPr>
          <p:nvPr/>
        </p:nvPicPr>
        <p:blipFill>
          <a:blip r:embed="rId5"/>
          <a:stretch>
            <a:fillRect/>
          </a:stretch>
        </p:blipFill>
        <p:spPr>
          <a:xfrm>
            <a:off x="4927272" y="3459803"/>
            <a:ext cx="501241" cy="462576"/>
          </a:xfrm>
          <a:prstGeom prst="rect">
            <a:avLst/>
          </a:prstGeom>
          <a:ln w="12700">
            <a:miter lim="400000"/>
          </a:ln>
        </p:spPr>
      </p:pic>
      <p:pic>
        <p:nvPicPr>
          <p:cNvPr id="215" name="Image" descr="Image"/>
          <p:cNvPicPr>
            <a:picLocks noChangeAspect="1"/>
          </p:cNvPicPr>
          <p:nvPr/>
        </p:nvPicPr>
        <p:blipFill>
          <a:blip r:embed="rId6"/>
          <a:stretch>
            <a:fillRect/>
          </a:stretch>
        </p:blipFill>
        <p:spPr>
          <a:xfrm>
            <a:off x="5194400" y="3908019"/>
            <a:ext cx="448320" cy="412205"/>
          </a:xfrm>
          <a:prstGeom prst="rect">
            <a:avLst/>
          </a:prstGeom>
          <a:ln w="12700">
            <a:miter lim="400000"/>
          </a:ln>
        </p:spPr>
      </p:pic>
      <p:pic>
        <p:nvPicPr>
          <p:cNvPr id="216" name="Image" descr="Image"/>
          <p:cNvPicPr>
            <a:picLocks noChangeAspect="1"/>
          </p:cNvPicPr>
          <p:nvPr/>
        </p:nvPicPr>
        <p:blipFill>
          <a:blip r:embed="rId7"/>
          <a:stretch>
            <a:fillRect/>
          </a:stretch>
        </p:blipFill>
        <p:spPr>
          <a:xfrm>
            <a:off x="5490770" y="4294759"/>
            <a:ext cx="448319" cy="414833"/>
          </a:xfrm>
          <a:prstGeom prst="rect">
            <a:avLst/>
          </a:prstGeom>
          <a:ln w="12700">
            <a:miter lim="400000"/>
          </a:ln>
        </p:spPr>
      </p:pic>
      <p:sp>
        <p:nvSpPr>
          <p:cNvPr id="4" name="Blood formation is driven by a powerful stem cell system">
            <a:extLst>
              <a:ext uri="{FF2B5EF4-FFF2-40B4-BE49-F238E27FC236}">
                <a16:creationId xmlns:a16="http://schemas.microsoft.com/office/drawing/2014/main" id="{C85421BC-2F66-1D89-C762-B138C1523105}"/>
              </a:ext>
            </a:extLst>
          </p:cNvPr>
          <p:cNvSpPr txBox="1">
            <a:spLocks noGrp="1"/>
          </p:cNvSpPr>
          <p:nvPr>
            <p:ph type="title"/>
          </p:nvPr>
        </p:nvSpPr>
        <p:spPr>
          <a:xfrm>
            <a:off x="603249" y="1047750"/>
            <a:ext cx="10083847"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Blood formation is a continuous system</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 name="Rectangle">
            <a:extLst>
              <a:ext uri="{FF2B5EF4-FFF2-40B4-BE49-F238E27FC236}">
                <a16:creationId xmlns:a16="http://schemas.microsoft.com/office/drawing/2014/main" id="{0CB68BA6-314E-68CC-3DED-13A8A503F541}"/>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6" name="Rectangle">
            <a:extLst>
              <a:ext uri="{FF2B5EF4-FFF2-40B4-BE49-F238E27FC236}">
                <a16:creationId xmlns:a16="http://schemas.microsoft.com/office/drawing/2014/main" id="{5D76F495-F420-AB37-A6C1-D29250CB8B80}"/>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7" name="Background">
            <a:extLst>
              <a:ext uri="{FF2B5EF4-FFF2-40B4-BE49-F238E27FC236}">
                <a16:creationId xmlns:a16="http://schemas.microsoft.com/office/drawing/2014/main" id="{B89077FB-DA74-FDEA-83CD-4F335DB5A84B}"/>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8" name="Rectangle">
            <a:extLst>
              <a:ext uri="{FF2B5EF4-FFF2-40B4-BE49-F238E27FC236}">
                <a16:creationId xmlns:a16="http://schemas.microsoft.com/office/drawing/2014/main" id="{0306BA7E-1338-D429-C885-73E755494CE6}"/>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24F87374-C38D-8693-0CFC-92A2CE55BA51}"/>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B659C-7FC5-962B-1801-6AEBE406BF62}"/>
            </a:ext>
          </a:extLst>
        </p:cNvPr>
        <p:cNvGrpSpPr/>
        <p:nvPr/>
      </p:nvGrpSpPr>
      <p:grpSpPr>
        <a:xfrm>
          <a:off x="0" y="0"/>
          <a:ext cx="0" cy="0"/>
          <a:chOff x="0" y="0"/>
          <a:chExt cx="0" cy="0"/>
        </a:xfrm>
      </p:grpSpPr>
      <p:sp>
        <p:nvSpPr>
          <p:cNvPr id="220" name="Slide Number">
            <a:extLst>
              <a:ext uri="{FF2B5EF4-FFF2-40B4-BE49-F238E27FC236}">
                <a16:creationId xmlns:a16="http://schemas.microsoft.com/office/drawing/2014/main" id="{B0A02892-E87D-4B8F-A1E1-0E838DAE52B5}"/>
              </a:ext>
            </a:extLst>
          </p:cNvPr>
          <p:cNvSpPr txBox="1">
            <a:spLocks noGrp="1"/>
          </p:cNvSpPr>
          <p:nvPr>
            <p:ph type="sldNum" sz="quarter" idx="2"/>
          </p:nvPr>
        </p:nvSpPr>
        <p:spPr>
          <a:xfrm>
            <a:off x="6032525" y="648670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pic>
        <p:nvPicPr>
          <p:cNvPr id="232" name="Image" descr="Image">
            <a:extLst>
              <a:ext uri="{FF2B5EF4-FFF2-40B4-BE49-F238E27FC236}">
                <a16:creationId xmlns:a16="http://schemas.microsoft.com/office/drawing/2014/main" id="{756E10E3-9BC1-B8F6-4176-2AB88994E86D}"/>
              </a:ext>
            </a:extLst>
          </p:cNvPr>
          <p:cNvPicPr>
            <a:picLocks noChangeAspect="1"/>
          </p:cNvPicPr>
          <p:nvPr/>
        </p:nvPicPr>
        <p:blipFill>
          <a:blip r:embed="rId2"/>
          <a:stretch>
            <a:fillRect/>
          </a:stretch>
        </p:blipFill>
        <p:spPr>
          <a:xfrm>
            <a:off x="2047231" y="2732737"/>
            <a:ext cx="4818464" cy="3280072"/>
          </a:xfrm>
          <a:prstGeom prst="rect">
            <a:avLst/>
          </a:prstGeom>
          <a:ln w="12700">
            <a:miter lim="400000"/>
          </a:ln>
        </p:spPr>
      </p:pic>
      <p:pic>
        <p:nvPicPr>
          <p:cNvPr id="233" name="Image" descr="Image">
            <a:extLst>
              <a:ext uri="{FF2B5EF4-FFF2-40B4-BE49-F238E27FC236}">
                <a16:creationId xmlns:a16="http://schemas.microsoft.com/office/drawing/2014/main" id="{9F7E801B-C291-5444-DD85-DCCCEBF8CE83}"/>
              </a:ext>
            </a:extLst>
          </p:cNvPr>
          <p:cNvPicPr>
            <a:picLocks noChangeAspect="1"/>
          </p:cNvPicPr>
          <p:nvPr/>
        </p:nvPicPr>
        <p:blipFill>
          <a:blip r:embed="rId3"/>
          <a:srcRect b="53388"/>
          <a:stretch>
            <a:fillRect/>
          </a:stretch>
        </p:blipFill>
        <p:spPr>
          <a:xfrm>
            <a:off x="2366002" y="1806355"/>
            <a:ext cx="3993541" cy="1889218"/>
          </a:xfrm>
          <a:prstGeom prst="rect">
            <a:avLst/>
          </a:prstGeom>
          <a:ln w="12700">
            <a:miter lim="400000"/>
          </a:ln>
        </p:spPr>
      </p:pic>
      <p:pic>
        <p:nvPicPr>
          <p:cNvPr id="234" name="Image" descr="Image">
            <a:extLst>
              <a:ext uri="{FF2B5EF4-FFF2-40B4-BE49-F238E27FC236}">
                <a16:creationId xmlns:a16="http://schemas.microsoft.com/office/drawing/2014/main" id="{ED1481C9-6451-75E0-311A-71BA402E4095}"/>
              </a:ext>
            </a:extLst>
          </p:cNvPr>
          <p:cNvPicPr>
            <a:picLocks noChangeAspect="1"/>
          </p:cNvPicPr>
          <p:nvPr/>
        </p:nvPicPr>
        <p:blipFill>
          <a:blip r:embed="rId3"/>
          <a:srcRect l="69957" t="65799" r="6447" b="8868"/>
          <a:stretch>
            <a:fillRect/>
          </a:stretch>
        </p:blipFill>
        <p:spPr>
          <a:xfrm>
            <a:off x="5550431" y="4507361"/>
            <a:ext cx="942292" cy="1026726"/>
          </a:xfrm>
          <a:prstGeom prst="rect">
            <a:avLst/>
          </a:prstGeom>
          <a:ln w="12700">
            <a:miter lim="400000"/>
          </a:ln>
        </p:spPr>
      </p:pic>
      <p:pic>
        <p:nvPicPr>
          <p:cNvPr id="235" name="Image" descr="Image">
            <a:extLst>
              <a:ext uri="{FF2B5EF4-FFF2-40B4-BE49-F238E27FC236}">
                <a16:creationId xmlns:a16="http://schemas.microsoft.com/office/drawing/2014/main" id="{EDEEB9F8-E57E-B536-F4A5-2DC1A66A9864}"/>
              </a:ext>
            </a:extLst>
          </p:cNvPr>
          <p:cNvPicPr>
            <a:picLocks noChangeAspect="1"/>
          </p:cNvPicPr>
          <p:nvPr/>
        </p:nvPicPr>
        <p:blipFill>
          <a:blip r:embed="rId3"/>
          <a:srcRect l="10494" t="72836" r="64710" b="4638"/>
          <a:stretch>
            <a:fillRect/>
          </a:stretch>
        </p:blipFill>
        <p:spPr>
          <a:xfrm>
            <a:off x="3188912" y="5213564"/>
            <a:ext cx="990214" cy="912947"/>
          </a:xfrm>
          <a:prstGeom prst="rect">
            <a:avLst/>
          </a:prstGeom>
          <a:ln w="12700">
            <a:miter lim="400000"/>
          </a:ln>
        </p:spPr>
      </p:pic>
      <p:pic>
        <p:nvPicPr>
          <p:cNvPr id="236" name="Image" descr="Image">
            <a:extLst>
              <a:ext uri="{FF2B5EF4-FFF2-40B4-BE49-F238E27FC236}">
                <a16:creationId xmlns:a16="http://schemas.microsoft.com/office/drawing/2014/main" id="{559E17CD-073E-98C2-D2E9-87E91EB1570F}"/>
              </a:ext>
            </a:extLst>
          </p:cNvPr>
          <p:cNvPicPr>
            <a:picLocks noChangeAspect="1"/>
          </p:cNvPicPr>
          <p:nvPr/>
        </p:nvPicPr>
        <p:blipFill>
          <a:blip r:embed="rId3"/>
          <a:srcRect l="42131" t="70029" r="34273" b="4638"/>
          <a:stretch>
            <a:fillRect/>
          </a:stretch>
        </p:blipFill>
        <p:spPr>
          <a:xfrm>
            <a:off x="2145178" y="4189861"/>
            <a:ext cx="942291" cy="1026726"/>
          </a:xfrm>
          <a:prstGeom prst="rect">
            <a:avLst/>
          </a:prstGeom>
          <a:ln w="12700">
            <a:miter lim="400000"/>
          </a:ln>
        </p:spPr>
      </p:pic>
      <p:sp>
        <p:nvSpPr>
          <p:cNvPr id="237" name="Hematopoietic…">
            <a:extLst>
              <a:ext uri="{FF2B5EF4-FFF2-40B4-BE49-F238E27FC236}">
                <a16:creationId xmlns:a16="http://schemas.microsoft.com/office/drawing/2014/main" id="{20AE24F8-86B3-8A85-B0D1-F33A6CC1AA65}"/>
              </a:ext>
            </a:extLst>
          </p:cNvPr>
          <p:cNvSpPr txBox="1"/>
          <p:nvPr/>
        </p:nvSpPr>
        <p:spPr>
          <a:xfrm>
            <a:off x="5823111" y="2893001"/>
            <a:ext cx="956993" cy="328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b="1"/>
            </a:pPr>
            <a:r>
              <a:rPr sz="900"/>
              <a:t>Hematopoietic</a:t>
            </a:r>
          </a:p>
          <a:p>
            <a:pPr>
              <a:defRPr b="1"/>
            </a:pPr>
            <a:r>
              <a:rPr sz="900"/>
              <a:t>Stem Cell (HSC) </a:t>
            </a:r>
          </a:p>
        </p:txBody>
      </p:sp>
      <p:sp>
        <p:nvSpPr>
          <p:cNvPr id="238" name="Lymphocytes">
            <a:extLst>
              <a:ext uri="{FF2B5EF4-FFF2-40B4-BE49-F238E27FC236}">
                <a16:creationId xmlns:a16="http://schemas.microsoft.com/office/drawing/2014/main" id="{B8597A2F-E9DE-A9D9-8874-0B181145C882}"/>
              </a:ext>
            </a:extLst>
          </p:cNvPr>
          <p:cNvSpPr txBox="1"/>
          <p:nvPr/>
        </p:nvSpPr>
        <p:spPr>
          <a:xfrm>
            <a:off x="1759324" y="5237756"/>
            <a:ext cx="787075"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r>
              <a:rPr sz="900"/>
              <a:t>Lymphocytes</a:t>
            </a:r>
          </a:p>
        </p:txBody>
      </p:sp>
      <p:sp>
        <p:nvSpPr>
          <p:cNvPr id="239" name="Erythroid Cells">
            <a:extLst>
              <a:ext uri="{FF2B5EF4-FFF2-40B4-BE49-F238E27FC236}">
                <a16:creationId xmlns:a16="http://schemas.microsoft.com/office/drawing/2014/main" id="{558A0829-5202-A1FF-9AD7-CEB537365068}"/>
              </a:ext>
            </a:extLst>
          </p:cNvPr>
          <p:cNvSpPr txBox="1"/>
          <p:nvPr/>
        </p:nvSpPr>
        <p:spPr>
          <a:xfrm>
            <a:off x="3122191" y="6017628"/>
            <a:ext cx="862416"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r>
              <a:rPr sz="900"/>
              <a:t>Erythroid Cells</a:t>
            </a:r>
          </a:p>
        </p:txBody>
      </p:sp>
      <p:sp>
        <p:nvSpPr>
          <p:cNvPr id="240" name="Myeloid Cells">
            <a:extLst>
              <a:ext uri="{FF2B5EF4-FFF2-40B4-BE49-F238E27FC236}">
                <a16:creationId xmlns:a16="http://schemas.microsoft.com/office/drawing/2014/main" id="{042DA476-9059-A02F-9395-B83C218B4B14}"/>
              </a:ext>
            </a:extLst>
          </p:cNvPr>
          <p:cNvSpPr txBox="1"/>
          <p:nvPr/>
        </p:nvSpPr>
        <p:spPr>
          <a:xfrm>
            <a:off x="5699821" y="5496465"/>
            <a:ext cx="788677"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r>
              <a:rPr sz="900"/>
              <a:t>Myeloid Cells</a:t>
            </a:r>
          </a:p>
        </p:txBody>
      </p:sp>
      <p:pic>
        <p:nvPicPr>
          <p:cNvPr id="241" name="Image" descr="Image">
            <a:extLst>
              <a:ext uri="{FF2B5EF4-FFF2-40B4-BE49-F238E27FC236}">
                <a16:creationId xmlns:a16="http://schemas.microsoft.com/office/drawing/2014/main" id="{2A707678-3027-B313-1E35-8F41E8B1543B}"/>
              </a:ext>
            </a:extLst>
          </p:cNvPr>
          <p:cNvPicPr>
            <a:picLocks noChangeAspect="1"/>
          </p:cNvPicPr>
          <p:nvPr/>
        </p:nvPicPr>
        <p:blipFill>
          <a:blip r:embed="rId4"/>
          <a:stretch>
            <a:fillRect/>
          </a:stretch>
        </p:blipFill>
        <p:spPr>
          <a:xfrm>
            <a:off x="4927272" y="3459803"/>
            <a:ext cx="501241" cy="462576"/>
          </a:xfrm>
          <a:prstGeom prst="rect">
            <a:avLst/>
          </a:prstGeom>
          <a:ln w="12700">
            <a:miter lim="400000"/>
          </a:ln>
        </p:spPr>
      </p:pic>
      <p:pic>
        <p:nvPicPr>
          <p:cNvPr id="242" name="Image" descr="Image">
            <a:extLst>
              <a:ext uri="{FF2B5EF4-FFF2-40B4-BE49-F238E27FC236}">
                <a16:creationId xmlns:a16="http://schemas.microsoft.com/office/drawing/2014/main" id="{542EA14C-ADEB-B734-83ED-2DEF8BA05B31}"/>
              </a:ext>
            </a:extLst>
          </p:cNvPr>
          <p:cNvPicPr>
            <a:picLocks noChangeAspect="1"/>
          </p:cNvPicPr>
          <p:nvPr/>
        </p:nvPicPr>
        <p:blipFill>
          <a:blip r:embed="rId5"/>
          <a:stretch>
            <a:fillRect/>
          </a:stretch>
        </p:blipFill>
        <p:spPr>
          <a:xfrm>
            <a:off x="5194400" y="3908019"/>
            <a:ext cx="448320" cy="412205"/>
          </a:xfrm>
          <a:prstGeom prst="rect">
            <a:avLst/>
          </a:prstGeom>
          <a:ln w="12700">
            <a:miter lim="400000"/>
          </a:ln>
        </p:spPr>
      </p:pic>
      <p:pic>
        <p:nvPicPr>
          <p:cNvPr id="243" name="Image" descr="Image">
            <a:extLst>
              <a:ext uri="{FF2B5EF4-FFF2-40B4-BE49-F238E27FC236}">
                <a16:creationId xmlns:a16="http://schemas.microsoft.com/office/drawing/2014/main" id="{10B6F537-8775-78B3-A7F4-98E8326ADB85}"/>
              </a:ext>
            </a:extLst>
          </p:cNvPr>
          <p:cNvPicPr>
            <a:picLocks noChangeAspect="1"/>
          </p:cNvPicPr>
          <p:nvPr/>
        </p:nvPicPr>
        <p:blipFill>
          <a:blip r:embed="rId6"/>
          <a:stretch>
            <a:fillRect/>
          </a:stretch>
        </p:blipFill>
        <p:spPr>
          <a:xfrm>
            <a:off x="5490770" y="4294759"/>
            <a:ext cx="448319" cy="414833"/>
          </a:xfrm>
          <a:prstGeom prst="rect">
            <a:avLst/>
          </a:prstGeom>
          <a:ln w="12700">
            <a:miter lim="400000"/>
          </a:ln>
        </p:spPr>
      </p:pic>
      <p:sp>
        <p:nvSpPr>
          <p:cNvPr id="244" name="Rectangle">
            <a:extLst>
              <a:ext uri="{FF2B5EF4-FFF2-40B4-BE49-F238E27FC236}">
                <a16:creationId xmlns:a16="http://schemas.microsoft.com/office/drawing/2014/main" id="{23639444-2A6A-29EE-5883-6F869136E79D}"/>
              </a:ext>
            </a:extLst>
          </p:cNvPr>
          <p:cNvSpPr/>
          <p:nvPr/>
        </p:nvSpPr>
        <p:spPr>
          <a:xfrm>
            <a:off x="1328272" y="2280041"/>
            <a:ext cx="6256380" cy="3988266"/>
          </a:xfrm>
          <a:prstGeom prst="rect">
            <a:avLst/>
          </a:prstGeom>
          <a:solidFill>
            <a:srgbClr val="FFFFFF">
              <a:alpha val="84881"/>
            </a:srgbClr>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245" name="Line">
            <a:extLst>
              <a:ext uri="{FF2B5EF4-FFF2-40B4-BE49-F238E27FC236}">
                <a16:creationId xmlns:a16="http://schemas.microsoft.com/office/drawing/2014/main" id="{5356C5EB-F89A-5D28-E443-7A2F33B50D8B}"/>
              </a:ext>
            </a:extLst>
          </p:cNvPr>
          <p:cNvSpPr/>
          <p:nvPr/>
        </p:nvSpPr>
        <p:spPr>
          <a:xfrm>
            <a:off x="5204313" y="3674350"/>
            <a:ext cx="655154" cy="896403"/>
          </a:xfrm>
          <a:prstGeom prst="line">
            <a:avLst/>
          </a:prstGeom>
          <a:ln w="114300">
            <a:solidFill>
              <a:srgbClr val="000000"/>
            </a:solidFill>
            <a:miter lim="400000"/>
            <a:tailEnd type="triangle"/>
          </a:ln>
        </p:spPr>
        <p:txBody>
          <a:bodyPr lIns="25400" tIns="25400" rIns="25400" bIns="25400" anchor="ctr"/>
          <a:lstStyle/>
          <a:p>
            <a:endParaRPr sz="900"/>
          </a:p>
        </p:txBody>
      </p:sp>
      <p:sp>
        <p:nvSpPr>
          <p:cNvPr id="247" name="Line">
            <a:extLst>
              <a:ext uri="{FF2B5EF4-FFF2-40B4-BE49-F238E27FC236}">
                <a16:creationId xmlns:a16="http://schemas.microsoft.com/office/drawing/2014/main" id="{3432437B-9915-DF0C-E98F-87CCDF67E0AC}"/>
              </a:ext>
            </a:extLst>
          </p:cNvPr>
          <p:cNvSpPr/>
          <p:nvPr/>
        </p:nvSpPr>
        <p:spPr>
          <a:xfrm flipH="1">
            <a:off x="3131796" y="3674350"/>
            <a:ext cx="655154" cy="896403"/>
          </a:xfrm>
          <a:prstGeom prst="line">
            <a:avLst/>
          </a:prstGeom>
          <a:ln w="114300">
            <a:solidFill>
              <a:srgbClr val="000000"/>
            </a:solidFill>
            <a:miter lim="400000"/>
            <a:tailEnd type="triangle"/>
          </a:ln>
        </p:spPr>
        <p:txBody>
          <a:bodyPr lIns="25400" tIns="25400" rIns="25400" bIns="25400" anchor="ctr"/>
          <a:lstStyle/>
          <a:p>
            <a:endParaRPr sz="900"/>
          </a:p>
        </p:txBody>
      </p:sp>
      <p:sp>
        <p:nvSpPr>
          <p:cNvPr id="4" name="Blood formation is driven by a powerful stem cell system">
            <a:extLst>
              <a:ext uri="{FF2B5EF4-FFF2-40B4-BE49-F238E27FC236}">
                <a16:creationId xmlns:a16="http://schemas.microsoft.com/office/drawing/2014/main" id="{F69A6E62-32EA-799F-CACA-1623C58A7CC5}"/>
              </a:ext>
            </a:extLst>
          </p:cNvPr>
          <p:cNvSpPr txBox="1">
            <a:spLocks noGrp="1"/>
          </p:cNvSpPr>
          <p:nvPr>
            <p:ph type="title"/>
          </p:nvPr>
        </p:nvSpPr>
        <p:spPr>
          <a:xfrm>
            <a:off x="603249" y="1047750"/>
            <a:ext cx="11201536"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Blood formation is a continuous system </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 name="100,000 stem cells in humans…">
            <a:extLst>
              <a:ext uri="{FF2B5EF4-FFF2-40B4-BE49-F238E27FC236}">
                <a16:creationId xmlns:a16="http://schemas.microsoft.com/office/drawing/2014/main" id="{5B00209E-8B74-D6EC-22A8-FED4FF37F530}"/>
              </a:ext>
            </a:extLst>
          </p:cNvPr>
          <p:cNvSpPr txBox="1"/>
          <p:nvPr/>
        </p:nvSpPr>
        <p:spPr>
          <a:xfrm>
            <a:off x="8207047" y="2401019"/>
            <a:ext cx="209352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100,000 stem cells in humans</a:t>
            </a:r>
          </a:p>
          <a:p>
            <a:pPr algn="ctr" defTabSz="1219169" hangingPunct="0"/>
            <a:r>
              <a:rPr sz="1200" kern="0">
                <a:solidFill>
                  <a:srgbClr val="5E5E5E"/>
                </a:solidFill>
                <a:latin typeface="Helvetica Neue"/>
                <a:ea typeface="Helvetica Neue"/>
                <a:cs typeface="Helvetica Neue"/>
                <a:sym typeface="Helvetica Neue"/>
              </a:rPr>
              <a:t>One division per ~120 days</a:t>
            </a:r>
          </a:p>
        </p:txBody>
      </p:sp>
      <p:sp>
        <p:nvSpPr>
          <p:cNvPr id="6" name="1 trillion (1012) new cells…">
            <a:extLst>
              <a:ext uri="{FF2B5EF4-FFF2-40B4-BE49-F238E27FC236}">
                <a16:creationId xmlns:a16="http://schemas.microsoft.com/office/drawing/2014/main" id="{D3F4F4FA-14BF-6E51-5807-CB02D081E665}"/>
              </a:ext>
            </a:extLst>
          </p:cNvPr>
          <p:cNvSpPr txBox="1"/>
          <p:nvPr/>
        </p:nvSpPr>
        <p:spPr>
          <a:xfrm>
            <a:off x="8425857" y="5744294"/>
            <a:ext cx="165590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1 trillion (10</a:t>
            </a:r>
            <a:r>
              <a:rPr sz="966" kern="0" baseline="20812">
                <a:solidFill>
                  <a:srgbClr val="5E5E5E"/>
                </a:solidFill>
                <a:latin typeface="Helvetica Neue"/>
                <a:ea typeface="Helvetica Neue"/>
                <a:cs typeface="Helvetica Neue"/>
                <a:sym typeface="Helvetica Neue"/>
              </a:rPr>
              <a:t>12</a:t>
            </a:r>
            <a:r>
              <a:rPr sz="1200" kern="0">
                <a:solidFill>
                  <a:srgbClr val="5E5E5E"/>
                </a:solidFill>
                <a:latin typeface="Helvetica Neue"/>
                <a:ea typeface="Helvetica Neue"/>
                <a:cs typeface="Helvetica Neue"/>
                <a:sym typeface="Helvetica Neue"/>
              </a:rPr>
              <a:t>) new cells</a:t>
            </a:r>
          </a:p>
          <a:p>
            <a:pPr algn="ctr" defTabSz="1219169" hangingPunct="0"/>
            <a:r>
              <a:rPr sz="1200" kern="0">
                <a:solidFill>
                  <a:srgbClr val="5E5E5E"/>
                </a:solidFill>
                <a:latin typeface="Helvetica Neue"/>
                <a:ea typeface="Helvetica Neue"/>
                <a:cs typeface="Helvetica Neue"/>
                <a:sym typeface="Helvetica Neue"/>
              </a:rPr>
              <a:t>per day</a:t>
            </a:r>
            <a:endParaRPr sz="600" kern="0">
              <a:solidFill>
                <a:srgbClr val="000000"/>
              </a:solidFill>
              <a:latin typeface="Arial"/>
              <a:ea typeface="Arial"/>
              <a:cs typeface="Arial"/>
              <a:sym typeface="Arial"/>
            </a:endParaRPr>
          </a:p>
        </p:txBody>
      </p:sp>
      <p:sp>
        <p:nvSpPr>
          <p:cNvPr id="7" name="Line">
            <a:extLst>
              <a:ext uri="{FF2B5EF4-FFF2-40B4-BE49-F238E27FC236}">
                <a16:creationId xmlns:a16="http://schemas.microsoft.com/office/drawing/2014/main" id="{6F299CD0-AA9C-C188-05FC-22795D2BAE83}"/>
              </a:ext>
            </a:extLst>
          </p:cNvPr>
          <p:cNvSpPr/>
          <p:nvPr/>
        </p:nvSpPr>
        <p:spPr>
          <a:xfrm>
            <a:off x="9253808" y="3116699"/>
            <a:ext cx="0" cy="2143112"/>
          </a:xfrm>
          <a:prstGeom prst="line">
            <a:avLst/>
          </a:prstGeom>
          <a:ln w="254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sp>
        <p:nvSpPr>
          <p:cNvPr id="8" name="TextBox 7">
            <a:extLst>
              <a:ext uri="{FF2B5EF4-FFF2-40B4-BE49-F238E27FC236}">
                <a16:creationId xmlns:a16="http://schemas.microsoft.com/office/drawing/2014/main" id="{009B8EF1-79C5-C3A1-9C28-5C2E187F2CE6}"/>
              </a:ext>
            </a:extLst>
          </p:cNvPr>
          <p:cNvSpPr txBox="1"/>
          <p:nvPr/>
        </p:nvSpPr>
        <p:spPr>
          <a:xfrm>
            <a:off x="4042359" y="3221296"/>
            <a:ext cx="952633"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ES" sz="4000" b="0" i="0" u="none" strike="noStrike" cap="none" spc="0" normalizeH="0" baseline="0" dirty="0">
                <a:ln>
                  <a:noFill/>
                </a:ln>
                <a:solidFill>
                  <a:srgbClr val="5E5E5E"/>
                </a:solidFill>
                <a:effectLst/>
                <a:uFillTx/>
                <a:latin typeface="+mn-lt"/>
                <a:ea typeface="+mn-ea"/>
                <a:cs typeface="+mn-cs"/>
                <a:sym typeface="Helvetica Neue"/>
              </a:rPr>
              <a:t>?</a:t>
            </a:r>
          </a:p>
        </p:txBody>
      </p:sp>
      <p:sp>
        <p:nvSpPr>
          <p:cNvPr id="2" name="Rectangle">
            <a:extLst>
              <a:ext uri="{FF2B5EF4-FFF2-40B4-BE49-F238E27FC236}">
                <a16:creationId xmlns:a16="http://schemas.microsoft.com/office/drawing/2014/main" id="{A7C2A7E3-CF48-799B-4152-C48FB2224AF8}"/>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3" name="Rectangle">
            <a:extLst>
              <a:ext uri="{FF2B5EF4-FFF2-40B4-BE49-F238E27FC236}">
                <a16:creationId xmlns:a16="http://schemas.microsoft.com/office/drawing/2014/main" id="{FCBF29C2-F2B5-5CE4-7D3D-5BA2EF3002EA}"/>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Background">
            <a:extLst>
              <a:ext uri="{FF2B5EF4-FFF2-40B4-BE49-F238E27FC236}">
                <a16:creationId xmlns:a16="http://schemas.microsoft.com/office/drawing/2014/main" id="{D7842383-2026-6377-39D2-E5DAACDA9E7B}"/>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10" name="Rectangle">
            <a:extLst>
              <a:ext uri="{FF2B5EF4-FFF2-40B4-BE49-F238E27FC236}">
                <a16:creationId xmlns:a16="http://schemas.microsoft.com/office/drawing/2014/main" id="{33E0A614-DBFB-F0C2-15E8-E4C91F2D6D21}"/>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 name="Rectangle">
            <a:extLst>
              <a:ext uri="{FF2B5EF4-FFF2-40B4-BE49-F238E27FC236}">
                <a16:creationId xmlns:a16="http://schemas.microsoft.com/office/drawing/2014/main" id="{2D4BBF7C-3B08-3A61-E785-586D3449BACC}"/>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17797469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EC24E-7252-553D-1539-2533BD5DBE9C}"/>
            </a:ext>
          </a:extLst>
        </p:cNvPr>
        <p:cNvGrpSpPr/>
        <p:nvPr/>
      </p:nvGrpSpPr>
      <p:grpSpPr>
        <a:xfrm>
          <a:off x="0" y="0"/>
          <a:ext cx="0" cy="0"/>
          <a:chOff x="0" y="0"/>
          <a:chExt cx="0" cy="0"/>
        </a:xfrm>
      </p:grpSpPr>
      <p:sp>
        <p:nvSpPr>
          <p:cNvPr id="4" name="Blood formation is driven by a powerful stem cell system">
            <a:extLst>
              <a:ext uri="{FF2B5EF4-FFF2-40B4-BE49-F238E27FC236}">
                <a16:creationId xmlns:a16="http://schemas.microsoft.com/office/drawing/2014/main" id="{8F6AD914-45FF-CFE3-A673-AF6EEACA52E3}"/>
              </a:ext>
            </a:extLst>
          </p:cNvPr>
          <p:cNvSpPr txBox="1">
            <a:spLocks noGrp="1"/>
          </p:cNvSpPr>
          <p:nvPr>
            <p:ph type="title"/>
          </p:nvPr>
        </p:nvSpPr>
        <p:spPr>
          <a:xfrm>
            <a:off x="603249" y="1047750"/>
            <a:ext cx="10083847"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How does the cell know what to become?</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3" name="Picture 2">
            <a:extLst>
              <a:ext uri="{FF2B5EF4-FFF2-40B4-BE49-F238E27FC236}">
                <a16:creationId xmlns:a16="http://schemas.microsoft.com/office/drawing/2014/main" id="{37AEA8C3-39E5-FE62-B176-08939883FBF5}"/>
              </a:ext>
            </a:extLst>
          </p:cNvPr>
          <p:cNvPicPr>
            <a:picLocks noChangeAspect="1"/>
          </p:cNvPicPr>
          <p:nvPr/>
        </p:nvPicPr>
        <p:blipFill>
          <a:blip r:embed="rId3"/>
          <a:stretch>
            <a:fillRect/>
          </a:stretch>
        </p:blipFill>
        <p:spPr>
          <a:xfrm>
            <a:off x="4211561" y="1997517"/>
            <a:ext cx="3164773" cy="4386444"/>
          </a:xfrm>
          <a:prstGeom prst="rect">
            <a:avLst/>
          </a:prstGeom>
        </p:spPr>
      </p:pic>
      <p:sp>
        <p:nvSpPr>
          <p:cNvPr id="5" name="Slide Number Placeholder 4">
            <a:extLst>
              <a:ext uri="{FF2B5EF4-FFF2-40B4-BE49-F238E27FC236}">
                <a16:creationId xmlns:a16="http://schemas.microsoft.com/office/drawing/2014/main" id="{FCDC469B-5103-D38C-24AF-AAA94A10FE38}"/>
              </a:ext>
            </a:extLst>
          </p:cNvPr>
          <p:cNvSpPr>
            <a:spLocks noGrp="1"/>
          </p:cNvSpPr>
          <p:nvPr>
            <p:ph type="sldNum" sz="quarter" idx="2"/>
          </p:nvPr>
        </p:nvSpPr>
        <p:spPr/>
        <p:txBody>
          <a:bodyPr/>
          <a:lstStyle/>
          <a:p>
            <a:fld id="{86CB4B4D-7CA3-9044-876B-883B54F8677D}" type="slidenum">
              <a:rPr lang="en-ES" smtClean="0"/>
              <a:t>6</a:t>
            </a:fld>
            <a:endParaRPr lang="en-ES"/>
          </a:p>
        </p:txBody>
      </p:sp>
      <p:sp>
        <p:nvSpPr>
          <p:cNvPr id="6" name="Rectangle">
            <a:extLst>
              <a:ext uri="{FF2B5EF4-FFF2-40B4-BE49-F238E27FC236}">
                <a16:creationId xmlns:a16="http://schemas.microsoft.com/office/drawing/2014/main" id="{67956DA5-F89A-E429-08F6-70D0A6CD8B9A}"/>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7" name="Rectangle">
            <a:extLst>
              <a:ext uri="{FF2B5EF4-FFF2-40B4-BE49-F238E27FC236}">
                <a16:creationId xmlns:a16="http://schemas.microsoft.com/office/drawing/2014/main" id="{5985408E-BC02-4F85-D048-24D2C552FA5F}"/>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8" name="Background">
            <a:extLst>
              <a:ext uri="{FF2B5EF4-FFF2-40B4-BE49-F238E27FC236}">
                <a16:creationId xmlns:a16="http://schemas.microsoft.com/office/drawing/2014/main" id="{3C15476B-ECD3-0778-9CF2-69C9911FA881}"/>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9" name="Rectangle">
            <a:extLst>
              <a:ext uri="{FF2B5EF4-FFF2-40B4-BE49-F238E27FC236}">
                <a16:creationId xmlns:a16="http://schemas.microsoft.com/office/drawing/2014/main" id="{A095F797-016C-3392-2888-0067C6D6B72A}"/>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06B130B6-5B78-1B85-006B-22A49EA2741D}"/>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4113990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lide Number"/>
          <p:cNvSpPr txBox="1">
            <a:spLocks noGrp="1"/>
          </p:cNvSpPr>
          <p:nvPr>
            <p:ph type="sldNum" sz="quarter" idx="2"/>
          </p:nvPr>
        </p:nvSpPr>
        <p:spPr>
          <a:xfrm>
            <a:off x="6032525" y="648670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pic>
        <p:nvPicPr>
          <p:cNvPr id="232" name="Image" descr="Image"/>
          <p:cNvPicPr>
            <a:picLocks noChangeAspect="1"/>
          </p:cNvPicPr>
          <p:nvPr/>
        </p:nvPicPr>
        <p:blipFill>
          <a:blip r:embed="rId2"/>
          <a:stretch>
            <a:fillRect/>
          </a:stretch>
        </p:blipFill>
        <p:spPr>
          <a:xfrm>
            <a:off x="2047231" y="2732737"/>
            <a:ext cx="4818464" cy="3280072"/>
          </a:xfrm>
          <a:prstGeom prst="rect">
            <a:avLst/>
          </a:prstGeom>
          <a:ln w="12700">
            <a:miter lim="400000"/>
          </a:ln>
        </p:spPr>
      </p:pic>
      <p:pic>
        <p:nvPicPr>
          <p:cNvPr id="233" name="Image" descr="Image"/>
          <p:cNvPicPr>
            <a:picLocks noChangeAspect="1"/>
          </p:cNvPicPr>
          <p:nvPr/>
        </p:nvPicPr>
        <p:blipFill>
          <a:blip r:embed="rId3"/>
          <a:srcRect b="53388"/>
          <a:stretch>
            <a:fillRect/>
          </a:stretch>
        </p:blipFill>
        <p:spPr>
          <a:xfrm>
            <a:off x="2366002" y="1806355"/>
            <a:ext cx="3993541" cy="1889218"/>
          </a:xfrm>
          <a:prstGeom prst="rect">
            <a:avLst/>
          </a:prstGeom>
          <a:ln w="12700">
            <a:miter lim="400000"/>
          </a:ln>
        </p:spPr>
      </p:pic>
      <p:pic>
        <p:nvPicPr>
          <p:cNvPr id="234" name="Image" descr="Image"/>
          <p:cNvPicPr>
            <a:picLocks noChangeAspect="1"/>
          </p:cNvPicPr>
          <p:nvPr/>
        </p:nvPicPr>
        <p:blipFill>
          <a:blip r:embed="rId3"/>
          <a:srcRect l="69957" t="65799" r="6447" b="8868"/>
          <a:stretch>
            <a:fillRect/>
          </a:stretch>
        </p:blipFill>
        <p:spPr>
          <a:xfrm>
            <a:off x="5550431" y="4507361"/>
            <a:ext cx="942292" cy="1026726"/>
          </a:xfrm>
          <a:prstGeom prst="rect">
            <a:avLst/>
          </a:prstGeom>
          <a:ln w="12700">
            <a:miter lim="400000"/>
          </a:ln>
        </p:spPr>
      </p:pic>
      <p:pic>
        <p:nvPicPr>
          <p:cNvPr id="235" name="Image" descr="Image"/>
          <p:cNvPicPr>
            <a:picLocks noChangeAspect="1"/>
          </p:cNvPicPr>
          <p:nvPr/>
        </p:nvPicPr>
        <p:blipFill>
          <a:blip r:embed="rId3"/>
          <a:srcRect l="10494" t="72836" r="64710" b="4638"/>
          <a:stretch>
            <a:fillRect/>
          </a:stretch>
        </p:blipFill>
        <p:spPr>
          <a:xfrm>
            <a:off x="3188912" y="5213564"/>
            <a:ext cx="990214" cy="912947"/>
          </a:xfrm>
          <a:prstGeom prst="rect">
            <a:avLst/>
          </a:prstGeom>
          <a:ln w="12700">
            <a:miter lim="400000"/>
          </a:ln>
        </p:spPr>
      </p:pic>
      <p:pic>
        <p:nvPicPr>
          <p:cNvPr id="236" name="Image" descr="Image"/>
          <p:cNvPicPr>
            <a:picLocks noChangeAspect="1"/>
          </p:cNvPicPr>
          <p:nvPr/>
        </p:nvPicPr>
        <p:blipFill>
          <a:blip r:embed="rId3"/>
          <a:srcRect l="42131" t="70029" r="34273" b="4638"/>
          <a:stretch>
            <a:fillRect/>
          </a:stretch>
        </p:blipFill>
        <p:spPr>
          <a:xfrm>
            <a:off x="2145178" y="4189861"/>
            <a:ext cx="942291" cy="1026726"/>
          </a:xfrm>
          <a:prstGeom prst="rect">
            <a:avLst/>
          </a:prstGeom>
          <a:ln w="12700">
            <a:miter lim="400000"/>
          </a:ln>
        </p:spPr>
      </p:pic>
      <p:sp>
        <p:nvSpPr>
          <p:cNvPr id="237" name="Hematopoietic…"/>
          <p:cNvSpPr txBox="1"/>
          <p:nvPr/>
        </p:nvSpPr>
        <p:spPr>
          <a:xfrm>
            <a:off x="5823111" y="2893001"/>
            <a:ext cx="956993" cy="328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b="1"/>
            </a:pPr>
            <a:r>
              <a:rPr sz="900"/>
              <a:t>Hematopoietic</a:t>
            </a:r>
          </a:p>
          <a:p>
            <a:pPr>
              <a:defRPr b="1"/>
            </a:pPr>
            <a:r>
              <a:rPr sz="900"/>
              <a:t>Stem Cell (HSC) </a:t>
            </a:r>
          </a:p>
        </p:txBody>
      </p:sp>
      <p:sp>
        <p:nvSpPr>
          <p:cNvPr id="238" name="Lymphocytes"/>
          <p:cNvSpPr txBox="1"/>
          <p:nvPr/>
        </p:nvSpPr>
        <p:spPr>
          <a:xfrm>
            <a:off x="1759324" y="5237756"/>
            <a:ext cx="787075"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r>
              <a:rPr sz="900"/>
              <a:t>Lymphocytes</a:t>
            </a:r>
          </a:p>
        </p:txBody>
      </p:sp>
      <p:sp>
        <p:nvSpPr>
          <p:cNvPr id="239" name="Erythroid Cells"/>
          <p:cNvSpPr txBox="1"/>
          <p:nvPr/>
        </p:nvSpPr>
        <p:spPr>
          <a:xfrm>
            <a:off x="3122191" y="6017628"/>
            <a:ext cx="862416"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r>
              <a:rPr sz="900"/>
              <a:t>Erythroid Cells</a:t>
            </a:r>
          </a:p>
        </p:txBody>
      </p:sp>
      <p:sp>
        <p:nvSpPr>
          <p:cNvPr id="240" name="Myeloid Cells"/>
          <p:cNvSpPr txBox="1"/>
          <p:nvPr/>
        </p:nvSpPr>
        <p:spPr>
          <a:xfrm>
            <a:off x="5699821" y="5496465"/>
            <a:ext cx="788677"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r>
              <a:rPr sz="900"/>
              <a:t>Myeloid Cells</a:t>
            </a:r>
          </a:p>
        </p:txBody>
      </p:sp>
      <p:pic>
        <p:nvPicPr>
          <p:cNvPr id="241" name="Image" descr="Image"/>
          <p:cNvPicPr>
            <a:picLocks noChangeAspect="1"/>
          </p:cNvPicPr>
          <p:nvPr/>
        </p:nvPicPr>
        <p:blipFill>
          <a:blip r:embed="rId4"/>
          <a:stretch>
            <a:fillRect/>
          </a:stretch>
        </p:blipFill>
        <p:spPr>
          <a:xfrm>
            <a:off x="4927272" y="3459803"/>
            <a:ext cx="501241" cy="462576"/>
          </a:xfrm>
          <a:prstGeom prst="rect">
            <a:avLst/>
          </a:prstGeom>
          <a:ln w="12700">
            <a:miter lim="400000"/>
          </a:ln>
        </p:spPr>
      </p:pic>
      <p:pic>
        <p:nvPicPr>
          <p:cNvPr id="242" name="Image" descr="Image"/>
          <p:cNvPicPr>
            <a:picLocks noChangeAspect="1"/>
          </p:cNvPicPr>
          <p:nvPr/>
        </p:nvPicPr>
        <p:blipFill>
          <a:blip r:embed="rId5"/>
          <a:stretch>
            <a:fillRect/>
          </a:stretch>
        </p:blipFill>
        <p:spPr>
          <a:xfrm>
            <a:off x="5194400" y="3908019"/>
            <a:ext cx="448320" cy="412205"/>
          </a:xfrm>
          <a:prstGeom prst="rect">
            <a:avLst/>
          </a:prstGeom>
          <a:ln w="12700">
            <a:miter lim="400000"/>
          </a:ln>
        </p:spPr>
      </p:pic>
      <p:pic>
        <p:nvPicPr>
          <p:cNvPr id="243" name="Image" descr="Image"/>
          <p:cNvPicPr>
            <a:picLocks noChangeAspect="1"/>
          </p:cNvPicPr>
          <p:nvPr/>
        </p:nvPicPr>
        <p:blipFill>
          <a:blip r:embed="rId6"/>
          <a:stretch>
            <a:fillRect/>
          </a:stretch>
        </p:blipFill>
        <p:spPr>
          <a:xfrm>
            <a:off x="5490770" y="4294759"/>
            <a:ext cx="448319" cy="414833"/>
          </a:xfrm>
          <a:prstGeom prst="rect">
            <a:avLst/>
          </a:prstGeom>
          <a:ln w="12700">
            <a:miter lim="400000"/>
          </a:ln>
        </p:spPr>
      </p:pic>
      <p:sp>
        <p:nvSpPr>
          <p:cNvPr id="244" name="Rectangle"/>
          <p:cNvSpPr/>
          <p:nvPr/>
        </p:nvSpPr>
        <p:spPr>
          <a:xfrm>
            <a:off x="1328272" y="2280041"/>
            <a:ext cx="6256380" cy="3988266"/>
          </a:xfrm>
          <a:prstGeom prst="rect">
            <a:avLst/>
          </a:prstGeom>
          <a:solidFill>
            <a:srgbClr val="FFFFFF">
              <a:alpha val="84881"/>
            </a:srgbClr>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245" name="Line"/>
          <p:cNvSpPr/>
          <p:nvPr/>
        </p:nvSpPr>
        <p:spPr>
          <a:xfrm>
            <a:off x="5204313" y="3674350"/>
            <a:ext cx="655154" cy="896403"/>
          </a:xfrm>
          <a:prstGeom prst="line">
            <a:avLst/>
          </a:prstGeom>
          <a:ln w="114300">
            <a:solidFill>
              <a:srgbClr val="000000"/>
            </a:solidFill>
            <a:miter lim="400000"/>
            <a:tailEnd type="triangle"/>
          </a:ln>
        </p:spPr>
        <p:txBody>
          <a:bodyPr lIns="25400" tIns="25400" rIns="25400" bIns="25400" anchor="ctr"/>
          <a:lstStyle/>
          <a:p>
            <a:endParaRPr sz="900"/>
          </a:p>
        </p:txBody>
      </p:sp>
      <p:pic>
        <p:nvPicPr>
          <p:cNvPr id="246" name="Image" descr="Image"/>
          <p:cNvPicPr>
            <a:picLocks noChangeAspect="1"/>
          </p:cNvPicPr>
          <p:nvPr/>
        </p:nvPicPr>
        <p:blipFill>
          <a:blip r:embed="rId7"/>
          <a:srcRect l="44272" r="27740" b="48575"/>
          <a:stretch>
            <a:fillRect/>
          </a:stretch>
        </p:blipFill>
        <p:spPr>
          <a:xfrm>
            <a:off x="5537058" y="3616942"/>
            <a:ext cx="634767" cy="538004"/>
          </a:xfrm>
          <a:prstGeom prst="rect">
            <a:avLst/>
          </a:prstGeom>
          <a:ln w="12700">
            <a:miter lim="400000"/>
          </a:ln>
        </p:spPr>
      </p:pic>
      <p:sp>
        <p:nvSpPr>
          <p:cNvPr id="247" name="Line"/>
          <p:cNvSpPr/>
          <p:nvPr/>
        </p:nvSpPr>
        <p:spPr>
          <a:xfrm flipH="1">
            <a:off x="3131796" y="3674350"/>
            <a:ext cx="655154" cy="896403"/>
          </a:xfrm>
          <a:prstGeom prst="line">
            <a:avLst/>
          </a:prstGeom>
          <a:ln w="114300">
            <a:solidFill>
              <a:srgbClr val="000000"/>
            </a:solidFill>
            <a:miter lim="400000"/>
            <a:tailEnd type="triangle"/>
          </a:ln>
        </p:spPr>
        <p:txBody>
          <a:bodyPr lIns="25400" tIns="25400" rIns="25400" bIns="25400" anchor="ctr"/>
          <a:lstStyle/>
          <a:p>
            <a:endParaRPr sz="900"/>
          </a:p>
        </p:txBody>
      </p:sp>
      <p:pic>
        <p:nvPicPr>
          <p:cNvPr id="248" name="Image" descr="Image"/>
          <p:cNvPicPr>
            <a:picLocks noChangeAspect="1"/>
          </p:cNvPicPr>
          <p:nvPr/>
        </p:nvPicPr>
        <p:blipFill>
          <a:blip r:embed="rId7"/>
          <a:srcRect l="72922" t="12272" b="26478"/>
          <a:stretch>
            <a:fillRect/>
          </a:stretch>
        </p:blipFill>
        <p:spPr>
          <a:xfrm>
            <a:off x="2910584" y="3494750"/>
            <a:ext cx="578495" cy="603593"/>
          </a:xfrm>
          <a:prstGeom prst="rect">
            <a:avLst/>
          </a:prstGeom>
          <a:ln w="12700">
            <a:miter lim="400000"/>
          </a:ln>
        </p:spPr>
      </p:pic>
      <p:sp>
        <p:nvSpPr>
          <p:cNvPr id="4" name="Blood formation is driven by a powerful stem cell system">
            <a:extLst>
              <a:ext uri="{FF2B5EF4-FFF2-40B4-BE49-F238E27FC236}">
                <a16:creationId xmlns:a16="http://schemas.microsoft.com/office/drawing/2014/main" id="{38F5FCA0-045F-75D2-1FD4-87760C6DDC85}"/>
              </a:ext>
            </a:extLst>
          </p:cNvPr>
          <p:cNvSpPr txBox="1">
            <a:spLocks noGrp="1"/>
          </p:cNvSpPr>
          <p:nvPr>
            <p:ph type="title"/>
          </p:nvPr>
        </p:nvSpPr>
        <p:spPr>
          <a:xfrm>
            <a:off x="603249" y="1047750"/>
            <a:ext cx="11201536"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Transcription Factors as drivers of development</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 name="100,000 stem cells in humans…">
            <a:extLst>
              <a:ext uri="{FF2B5EF4-FFF2-40B4-BE49-F238E27FC236}">
                <a16:creationId xmlns:a16="http://schemas.microsoft.com/office/drawing/2014/main" id="{FDC37716-B1D6-27A5-53E5-F70D29DEFD0D}"/>
              </a:ext>
            </a:extLst>
          </p:cNvPr>
          <p:cNvSpPr txBox="1"/>
          <p:nvPr/>
        </p:nvSpPr>
        <p:spPr>
          <a:xfrm>
            <a:off x="8207047" y="2401019"/>
            <a:ext cx="209352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100,000 stem cells in humans</a:t>
            </a:r>
          </a:p>
          <a:p>
            <a:pPr algn="ctr" defTabSz="1219169" hangingPunct="0"/>
            <a:r>
              <a:rPr sz="1200" kern="0">
                <a:solidFill>
                  <a:srgbClr val="5E5E5E"/>
                </a:solidFill>
                <a:latin typeface="Helvetica Neue"/>
                <a:ea typeface="Helvetica Neue"/>
                <a:cs typeface="Helvetica Neue"/>
                <a:sym typeface="Helvetica Neue"/>
              </a:rPr>
              <a:t>One division per ~120 days</a:t>
            </a:r>
          </a:p>
        </p:txBody>
      </p:sp>
      <p:sp>
        <p:nvSpPr>
          <p:cNvPr id="6" name="1 trillion (1012) new cells…">
            <a:extLst>
              <a:ext uri="{FF2B5EF4-FFF2-40B4-BE49-F238E27FC236}">
                <a16:creationId xmlns:a16="http://schemas.microsoft.com/office/drawing/2014/main" id="{4E55D81F-7408-BC25-1550-F8473284723F}"/>
              </a:ext>
            </a:extLst>
          </p:cNvPr>
          <p:cNvSpPr txBox="1"/>
          <p:nvPr/>
        </p:nvSpPr>
        <p:spPr>
          <a:xfrm>
            <a:off x="8425857" y="5744294"/>
            <a:ext cx="1655903" cy="420628"/>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219169" hangingPunct="0"/>
            <a:r>
              <a:rPr sz="1200" kern="0">
                <a:solidFill>
                  <a:srgbClr val="5E5E5E"/>
                </a:solidFill>
                <a:latin typeface="Helvetica Neue"/>
                <a:ea typeface="Helvetica Neue"/>
                <a:cs typeface="Helvetica Neue"/>
                <a:sym typeface="Helvetica Neue"/>
              </a:rPr>
              <a:t>1 trillion (10</a:t>
            </a:r>
            <a:r>
              <a:rPr sz="966" kern="0" baseline="20812">
                <a:solidFill>
                  <a:srgbClr val="5E5E5E"/>
                </a:solidFill>
                <a:latin typeface="Helvetica Neue"/>
                <a:ea typeface="Helvetica Neue"/>
                <a:cs typeface="Helvetica Neue"/>
                <a:sym typeface="Helvetica Neue"/>
              </a:rPr>
              <a:t>12</a:t>
            </a:r>
            <a:r>
              <a:rPr sz="1200" kern="0">
                <a:solidFill>
                  <a:srgbClr val="5E5E5E"/>
                </a:solidFill>
                <a:latin typeface="Helvetica Neue"/>
                <a:ea typeface="Helvetica Neue"/>
                <a:cs typeface="Helvetica Neue"/>
                <a:sym typeface="Helvetica Neue"/>
              </a:rPr>
              <a:t>) new cells</a:t>
            </a:r>
          </a:p>
          <a:p>
            <a:pPr algn="ctr" defTabSz="1219169" hangingPunct="0"/>
            <a:r>
              <a:rPr sz="1200" kern="0">
                <a:solidFill>
                  <a:srgbClr val="5E5E5E"/>
                </a:solidFill>
                <a:latin typeface="Helvetica Neue"/>
                <a:ea typeface="Helvetica Neue"/>
                <a:cs typeface="Helvetica Neue"/>
                <a:sym typeface="Helvetica Neue"/>
              </a:rPr>
              <a:t>per day</a:t>
            </a:r>
            <a:endParaRPr sz="600" kern="0">
              <a:solidFill>
                <a:srgbClr val="000000"/>
              </a:solidFill>
              <a:latin typeface="Arial"/>
              <a:ea typeface="Arial"/>
              <a:cs typeface="Arial"/>
              <a:sym typeface="Arial"/>
            </a:endParaRPr>
          </a:p>
        </p:txBody>
      </p:sp>
      <p:sp>
        <p:nvSpPr>
          <p:cNvPr id="7" name="Line">
            <a:extLst>
              <a:ext uri="{FF2B5EF4-FFF2-40B4-BE49-F238E27FC236}">
                <a16:creationId xmlns:a16="http://schemas.microsoft.com/office/drawing/2014/main" id="{EB9E1B7E-7845-0F9B-1A18-A1AE34E4948F}"/>
              </a:ext>
            </a:extLst>
          </p:cNvPr>
          <p:cNvSpPr/>
          <p:nvPr/>
        </p:nvSpPr>
        <p:spPr>
          <a:xfrm>
            <a:off x="9253808" y="3116699"/>
            <a:ext cx="0" cy="2143112"/>
          </a:xfrm>
          <a:prstGeom prst="line">
            <a:avLst/>
          </a:prstGeom>
          <a:ln w="254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sp>
        <p:nvSpPr>
          <p:cNvPr id="8" name="TextBox 7">
            <a:extLst>
              <a:ext uri="{FF2B5EF4-FFF2-40B4-BE49-F238E27FC236}">
                <a16:creationId xmlns:a16="http://schemas.microsoft.com/office/drawing/2014/main" id="{9E7C088E-AB4E-1FB2-7AA7-2EE696BDEF5F}"/>
              </a:ext>
            </a:extLst>
          </p:cNvPr>
          <p:cNvSpPr txBox="1"/>
          <p:nvPr/>
        </p:nvSpPr>
        <p:spPr>
          <a:xfrm>
            <a:off x="4042359" y="3221296"/>
            <a:ext cx="952633"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ES" sz="4000" b="0" i="0" u="none" strike="noStrike" cap="none" spc="0" normalizeH="0" baseline="0" dirty="0">
                <a:ln>
                  <a:noFill/>
                </a:ln>
                <a:solidFill>
                  <a:srgbClr val="5E5E5E"/>
                </a:solidFill>
                <a:effectLst/>
                <a:uFillTx/>
                <a:latin typeface="+mn-lt"/>
                <a:ea typeface="+mn-ea"/>
                <a:cs typeface="+mn-cs"/>
                <a:sym typeface="Helvetica Neue"/>
              </a:rPr>
              <a:t>?</a:t>
            </a:r>
          </a:p>
        </p:txBody>
      </p:sp>
      <p:sp>
        <p:nvSpPr>
          <p:cNvPr id="9" name="Rectangle">
            <a:extLst>
              <a:ext uri="{FF2B5EF4-FFF2-40B4-BE49-F238E27FC236}">
                <a16:creationId xmlns:a16="http://schemas.microsoft.com/office/drawing/2014/main" id="{5DEC5325-7693-3311-241A-07BD16BADB75}"/>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CBD4BEEA-FEF4-AA8E-FFDA-41A6A7B6A544}"/>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 name="Background">
            <a:extLst>
              <a:ext uri="{FF2B5EF4-FFF2-40B4-BE49-F238E27FC236}">
                <a16:creationId xmlns:a16="http://schemas.microsoft.com/office/drawing/2014/main" id="{191D3B4C-9E60-17E4-D87C-3666C6B4161F}"/>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12" name="Rectangle">
            <a:extLst>
              <a:ext uri="{FF2B5EF4-FFF2-40B4-BE49-F238E27FC236}">
                <a16:creationId xmlns:a16="http://schemas.microsoft.com/office/drawing/2014/main" id="{58C3CAD2-E0DE-420A-52B3-FE8B522FB1E2}"/>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3" name="Rectangle">
            <a:extLst>
              <a:ext uri="{FF2B5EF4-FFF2-40B4-BE49-F238E27FC236}">
                <a16:creationId xmlns:a16="http://schemas.microsoft.com/office/drawing/2014/main" id="{92D41415-D346-0BF6-26A3-C6C17255D246}"/>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lide Number"/>
          <p:cNvSpPr txBox="1">
            <a:spLocks noGrp="1"/>
          </p:cNvSpPr>
          <p:nvPr>
            <p:ph type="sldNum" sz="quarter" idx="2"/>
          </p:nvPr>
        </p:nvSpPr>
        <p:spPr>
          <a:xfrm>
            <a:off x="6009520" y="648035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hangingPunct="0"/>
            <a:fld id="{86CB4B4D-7CA3-9044-876B-883B54F8677D}" type="slidenum">
              <a:rPr kern="0">
                <a:latin typeface="Helvetica Neue"/>
                <a:ea typeface="Helvetica Neue"/>
                <a:cs typeface="Helvetica Neue"/>
                <a:sym typeface="Helvetica Neue"/>
              </a:rPr>
              <a:pPr algn="ctr" hangingPunct="0"/>
              <a:t>8</a:t>
            </a:fld>
            <a:endParaRPr kern="0">
              <a:latin typeface="Helvetica Neue"/>
              <a:ea typeface="Helvetica Neue"/>
              <a:cs typeface="Helvetica Neue"/>
              <a:sym typeface="Helvetica Neue"/>
            </a:endParaRPr>
          </a:p>
        </p:txBody>
      </p:sp>
      <p:sp>
        <p:nvSpPr>
          <p:cNvPr id="292" name="Transcription Factors drive cell fate decisions"/>
          <p:cNvSpPr txBox="1">
            <a:spLocks noGrp="1"/>
          </p:cNvSpPr>
          <p:nvPr>
            <p:ph type="title"/>
          </p:nvPr>
        </p:nvSpPr>
        <p:spPr>
          <a:xfrm>
            <a:off x="603250" y="1047750"/>
            <a:ext cx="10985500" cy="716582"/>
          </a:xfrm>
          <a:prstGeom prst="rect">
            <a:avLst/>
          </a:prstGeom>
        </p:spPr>
        <p:txBody>
          <a:bodyPr>
            <a:normAutofit/>
          </a:bodyPr>
          <a:lstStyle>
            <a:lvl1pPr defTabSz="2365188">
              <a:defRPr sz="8245" spc="-164"/>
            </a:lvl1pPr>
          </a:lstStyle>
          <a:p>
            <a:r>
              <a:rPr sz="3600" dirty="0"/>
              <a:t>Transcription Factors drive cell fate decisions</a:t>
            </a:r>
          </a:p>
        </p:txBody>
      </p:sp>
      <p:sp>
        <p:nvSpPr>
          <p:cNvPr id="300" name="Lymphocytes"/>
          <p:cNvSpPr txBox="1"/>
          <p:nvPr/>
        </p:nvSpPr>
        <p:spPr>
          <a:xfrm>
            <a:off x="2108951" y="5214673"/>
            <a:ext cx="1037143"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Lymphocytes</a:t>
            </a:r>
          </a:p>
        </p:txBody>
      </p:sp>
      <p:sp>
        <p:nvSpPr>
          <p:cNvPr id="301" name="Erythroid Cells"/>
          <p:cNvSpPr txBox="1"/>
          <p:nvPr/>
        </p:nvSpPr>
        <p:spPr>
          <a:xfrm>
            <a:off x="3508392" y="5753245"/>
            <a:ext cx="1133324"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Erythroid Cells</a:t>
            </a:r>
          </a:p>
        </p:txBody>
      </p:sp>
      <p:sp>
        <p:nvSpPr>
          <p:cNvPr id="302" name="Myelocytes"/>
          <p:cNvSpPr txBox="1"/>
          <p:nvPr/>
        </p:nvSpPr>
        <p:spPr>
          <a:xfrm>
            <a:off x="5516824" y="5214673"/>
            <a:ext cx="888065"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Myelocytes</a:t>
            </a:r>
          </a:p>
        </p:txBody>
      </p:sp>
      <p:pic>
        <p:nvPicPr>
          <p:cNvPr id="303" name="Image" descr="Image"/>
          <p:cNvPicPr>
            <a:picLocks noChangeAspect="1"/>
          </p:cNvPicPr>
          <p:nvPr/>
        </p:nvPicPr>
        <p:blipFill>
          <a:blip r:embed="rId2"/>
          <a:srcRect l="16659" t="11488" b="76742"/>
          <a:stretch>
            <a:fillRect/>
          </a:stretch>
        </p:blipFill>
        <p:spPr>
          <a:xfrm>
            <a:off x="3022573" y="2274333"/>
            <a:ext cx="3328245" cy="477032"/>
          </a:xfrm>
          <a:prstGeom prst="rect">
            <a:avLst/>
          </a:prstGeom>
          <a:ln w="12700">
            <a:miter lim="400000"/>
          </a:ln>
        </p:spPr>
      </p:pic>
      <p:pic>
        <p:nvPicPr>
          <p:cNvPr id="304" name="Image" descr="Image"/>
          <p:cNvPicPr>
            <a:picLocks noChangeAspect="1"/>
          </p:cNvPicPr>
          <p:nvPr/>
        </p:nvPicPr>
        <p:blipFill>
          <a:blip r:embed="rId3"/>
          <a:stretch>
            <a:fillRect/>
          </a:stretch>
        </p:blipFill>
        <p:spPr>
          <a:xfrm>
            <a:off x="2502799" y="2961337"/>
            <a:ext cx="4031128" cy="2744108"/>
          </a:xfrm>
          <a:prstGeom prst="rect">
            <a:avLst/>
          </a:prstGeom>
          <a:ln w="12700">
            <a:miter lim="400000"/>
          </a:ln>
        </p:spPr>
      </p:pic>
      <p:pic>
        <p:nvPicPr>
          <p:cNvPr id="305" name="Image" descr="Image"/>
          <p:cNvPicPr>
            <a:picLocks noChangeAspect="1"/>
          </p:cNvPicPr>
          <p:nvPr/>
        </p:nvPicPr>
        <p:blipFill>
          <a:blip r:embed="rId2"/>
          <a:srcRect l="42131" t="70029" r="34273" b="4638"/>
          <a:stretch>
            <a:fillRect/>
          </a:stretch>
        </p:blipFill>
        <p:spPr>
          <a:xfrm>
            <a:off x="2504238" y="4289644"/>
            <a:ext cx="817157" cy="890379"/>
          </a:xfrm>
          <a:prstGeom prst="rect">
            <a:avLst/>
          </a:prstGeom>
          <a:ln w="12700">
            <a:miter lim="400000"/>
          </a:ln>
        </p:spPr>
      </p:pic>
      <p:pic>
        <p:nvPicPr>
          <p:cNvPr id="306" name="Image" descr="Image"/>
          <p:cNvPicPr>
            <a:picLocks noChangeAspect="1"/>
          </p:cNvPicPr>
          <p:nvPr/>
        </p:nvPicPr>
        <p:blipFill>
          <a:blip r:embed="rId2"/>
          <a:srcRect l="10494" t="72836" r="64710" b="4638"/>
          <a:stretch>
            <a:fillRect/>
          </a:stretch>
        </p:blipFill>
        <p:spPr>
          <a:xfrm>
            <a:off x="3631744" y="4814106"/>
            <a:ext cx="886675" cy="817487"/>
          </a:xfrm>
          <a:prstGeom prst="rect">
            <a:avLst/>
          </a:prstGeom>
          <a:ln w="12700">
            <a:miter lim="400000"/>
          </a:ln>
        </p:spPr>
      </p:pic>
      <p:pic>
        <p:nvPicPr>
          <p:cNvPr id="307" name="Image" descr="Image"/>
          <p:cNvPicPr>
            <a:picLocks noChangeAspect="1"/>
          </p:cNvPicPr>
          <p:nvPr/>
        </p:nvPicPr>
        <p:blipFill>
          <a:blip r:embed="rId2"/>
          <a:srcRect l="35921" t="25434" r="24850" b="52599"/>
          <a:stretch>
            <a:fillRect/>
          </a:stretch>
        </p:blipFill>
        <p:spPr>
          <a:xfrm>
            <a:off x="3901222" y="3077229"/>
            <a:ext cx="1234346" cy="701507"/>
          </a:xfrm>
          <a:prstGeom prst="rect">
            <a:avLst/>
          </a:prstGeom>
          <a:ln w="12700">
            <a:miter lim="400000"/>
          </a:ln>
        </p:spPr>
      </p:pic>
      <p:sp>
        <p:nvSpPr>
          <p:cNvPr id="308" name="Line"/>
          <p:cNvSpPr/>
          <p:nvPr/>
        </p:nvSpPr>
        <p:spPr>
          <a:xfrm>
            <a:off x="5011669" y="3657320"/>
            <a:ext cx="598808" cy="800225"/>
          </a:xfrm>
          <a:prstGeom prst="line">
            <a:avLst/>
          </a:prstGeom>
          <a:ln w="1143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pic>
        <p:nvPicPr>
          <p:cNvPr id="309" name="Image" descr="Image"/>
          <p:cNvPicPr>
            <a:picLocks noChangeAspect="1"/>
          </p:cNvPicPr>
          <p:nvPr/>
        </p:nvPicPr>
        <p:blipFill>
          <a:blip r:embed="rId2"/>
          <a:srcRect l="69957" t="65799" r="6447" b="8868"/>
          <a:stretch>
            <a:fillRect/>
          </a:stretch>
        </p:blipFill>
        <p:spPr>
          <a:xfrm>
            <a:off x="5455883" y="4289644"/>
            <a:ext cx="817228" cy="890456"/>
          </a:xfrm>
          <a:prstGeom prst="rect">
            <a:avLst/>
          </a:prstGeom>
          <a:ln w="12700">
            <a:miter lim="400000"/>
          </a:ln>
        </p:spPr>
      </p:pic>
      <p:sp>
        <p:nvSpPr>
          <p:cNvPr id="310" name="Rectangle"/>
          <p:cNvSpPr/>
          <p:nvPr/>
        </p:nvSpPr>
        <p:spPr>
          <a:xfrm>
            <a:off x="1555508" y="2047027"/>
            <a:ext cx="5237198" cy="4156808"/>
          </a:xfrm>
          <a:prstGeom prst="rect">
            <a:avLst/>
          </a:prstGeom>
          <a:solidFill>
            <a:srgbClr val="FFFFFF">
              <a:alpha val="84881"/>
            </a:srgbClr>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pic>
        <p:nvPicPr>
          <p:cNvPr id="311" name="Image" descr="Image"/>
          <p:cNvPicPr>
            <a:picLocks noChangeAspect="1"/>
          </p:cNvPicPr>
          <p:nvPr/>
        </p:nvPicPr>
        <p:blipFill>
          <a:blip r:embed="rId4"/>
          <a:stretch>
            <a:fillRect/>
          </a:stretch>
        </p:blipFill>
        <p:spPr>
          <a:xfrm>
            <a:off x="4688398" y="2863139"/>
            <a:ext cx="7550867" cy="2371467"/>
          </a:xfrm>
          <a:prstGeom prst="rect">
            <a:avLst/>
          </a:prstGeom>
          <a:ln w="12700">
            <a:miter lim="400000"/>
          </a:ln>
        </p:spPr>
      </p:pic>
      <p:sp>
        <p:nvSpPr>
          <p:cNvPr id="312" name="Cis gene regulation"/>
          <p:cNvSpPr txBox="1"/>
          <p:nvPr/>
        </p:nvSpPr>
        <p:spPr>
          <a:xfrm>
            <a:off x="7797536" y="2547913"/>
            <a:ext cx="2123979"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hangingPunct="0">
              <a:defRPr sz="3500" b="1">
                <a:solidFill>
                  <a:srgbClr val="000000"/>
                </a:solidFill>
              </a:defRPr>
            </a:pPr>
            <a:r>
              <a:rPr sz="1750" b="1" i="1" kern="0">
                <a:solidFill>
                  <a:srgbClr val="000000"/>
                </a:solidFill>
                <a:latin typeface="Helvetica Neue"/>
                <a:ea typeface="Helvetica Neue"/>
                <a:cs typeface="Helvetica Neue"/>
                <a:sym typeface="Helvetica Neue"/>
              </a:rPr>
              <a:t>Cis</a:t>
            </a:r>
            <a:r>
              <a:rPr sz="1750" b="1" kern="0">
                <a:solidFill>
                  <a:srgbClr val="000000"/>
                </a:solidFill>
                <a:latin typeface="Helvetica Neue"/>
                <a:ea typeface="Helvetica Neue"/>
                <a:cs typeface="Helvetica Neue"/>
                <a:sym typeface="Helvetica Neue"/>
              </a:rPr>
              <a:t> gene regulation</a:t>
            </a:r>
          </a:p>
        </p:txBody>
      </p:sp>
      <p:sp>
        <p:nvSpPr>
          <p:cNvPr id="2" name="Rectangle">
            <a:extLst>
              <a:ext uri="{FF2B5EF4-FFF2-40B4-BE49-F238E27FC236}">
                <a16:creationId xmlns:a16="http://schemas.microsoft.com/office/drawing/2014/main" id="{DB4126E1-E6D4-722C-B831-9BE5DEAA5221}"/>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3" name="Rectangle">
            <a:extLst>
              <a:ext uri="{FF2B5EF4-FFF2-40B4-BE49-F238E27FC236}">
                <a16:creationId xmlns:a16="http://schemas.microsoft.com/office/drawing/2014/main" id="{F06DB6FE-AB14-B535-E794-FE936616E69C}"/>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4" name="Background">
            <a:extLst>
              <a:ext uri="{FF2B5EF4-FFF2-40B4-BE49-F238E27FC236}">
                <a16:creationId xmlns:a16="http://schemas.microsoft.com/office/drawing/2014/main" id="{D2496997-68C0-D2A8-50B8-F395D7204BE3}"/>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5" name="Rectangle">
            <a:extLst>
              <a:ext uri="{FF2B5EF4-FFF2-40B4-BE49-F238E27FC236}">
                <a16:creationId xmlns:a16="http://schemas.microsoft.com/office/drawing/2014/main" id="{A5A5D8EE-1B21-20F0-8241-7B3F72DE7D29}"/>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6" name="Rectangle">
            <a:extLst>
              <a:ext uri="{FF2B5EF4-FFF2-40B4-BE49-F238E27FC236}">
                <a16:creationId xmlns:a16="http://schemas.microsoft.com/office/drawing/2014/main" id="{6BA533B3-C431-8038-9B29-9B319D9F3339}"/>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lide Number"/>
          <p:cNvSpPr txBox="1">
            <a:spLocks noGrp="1"/>
          </p:cNvSpPr>
          <p:nvPr>
            <p:ph type="sldNum" sz="quarter" idx="2"/>
          </p:nvPr>
        </p:nvSpPr>
        <p:spPr>
          <a:xfrm>
            <a:off x="6009520" y="648035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hangingPunct="0"/>
            <a:fld id="{86CB4B4D-7CA3-9044-876B-883B54F8677D}" type="slidenum">
              <a:rPr kern="0">
                <a:latin typeface="Helvetica Neue"/>
                <a:ea typeface="Helvetica Neue"/>
                <a:cs typeface="Helvetica Neue"/>
                <a:sym typeface="Helvetica Neue"/>
              </a:rPr>
              <a:pPr algn="ctr" hangingPunct="0"/>
              <a:t>9</a:t>
            </a:fld>
            <a:endParaRPr kern="0">
              <a:latin typeface="Helvetica Neue"/>
              <a:ea typeface="Helvetica Neue"/>
              <a:cs typeface="Helvetica Neue"/>
              <a:sym typeface="Helvetica Neue"/>
            </a:endParaRPr>
          </a:p>
        </p:txBody>
      </p:sp>
      <p:sp>
        <p:nvSpPr>
          <p:cNvPr id="323" name="Lymphocytes"/>
          <p:cNvSpPr txBox="1"/>
          <p:nvPr/>
        </p:nvSpPr>
        <p:spPr>
          <a:xfrm>
            <a:off x="2108951" y="5214673"/>
            <a:ext cx="1037143"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Lymphocytes</a:t>
            </a:r>
          </a:p>
        </p:txBody>
      </p:sp>
      <p:sp>
        <p:nvSpPr>
          <p:cNvPr id="324" name="Erythroid Cells"/>
          <p:cNvSpPr txBox="1"/>
          <p:nvPr/>
        </p:nvSpPr>
        <p:spPr>
          <a:xfrm>
            <a:off x="3508392" y="5753245"/>
            <a:ext cx="1133324"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Erythroid Cells</a:t>
            </a:r>
          </a:p>
        </p:txBody>
      </p:sp>
      <p:sp>
        <p:nvSpPr>
          <p:cNvPr id="325" name="Myelocytes"/>
          <p:cNvSpPr txBox="1"/>
          <p:nvPr/>
        </p:nvSpPr>
        <p:spPr>
          <a:xfrm>
            <a:off x="5516824" y="5214673"/>
            <a:ext cx="888065"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Myelocytes</a:t>
            </a:r>
          </a:p>
        </p:txBody>
      </p:sp>
      <p:pic>
        <p:nvPicPr>
          <p:cNvPr id="326" name="Image" descr="Image"/>
          <p:cNvPicPr>
            <a:picLocks noChangeAspect="1"/>
          </p:cNvPicPr>
          <p:nvPr/>
        </p:nvPicPr>
        <p:blipFill>
          <a:blip r:embed="rId3"/>
          <a:srcRect l="16659" t="11488" b="76742"/>
          <a:stretch>
            <a:fillRect/>
          </a:stretch>
        </p:blipFill>
        <p:spPr>
          <a:xfrm>
            <a:off x="3022573" y="2274333"/>
            <a:ext cx="3328245" cy="477032"/>
          </a:xfrm>
          <a:prstGeom prst="rect">
            <a:avLst/>
          </a:prstGeom>
          <a:ln w="12700">
            <a:miter lim="400000"/>
          </a:ln>
        </p:spPr>
      </p:pic>
      <p:pic>
        <p:nvPicPr>
          <p:cNvPr id="327" name="Image" descr="Image"/>
          <p:cNvPicPr>
            <a:picLocks noChangeAspect="1"/>
          </p:cNvPicPr>
          <p:nvPr/>
        </p:nvPicPr>
        <p:blipFill>
          <a:blip r:embed="rId4"/>
          <a:stretch>
            <a:fillRect/>
          </a:stretch>
        </p:blipFill>
        <p:spPr>
          <a:xfrm>
            <a:off x="2502799" y="2961337"/>
            <a:ext cx="4031128" cy="2744108"/>
          </a:xfrm>
          <a:prstGeom prst="rect">
            <a:avLst/>
          </a:prstGeom>
          <a:ln w="12700">
            <a:miter lim="400000"/>
          </a:ln>
        </p:spPr>
      </p:pic>
      <p:pic>
        <p:nvPicPr>
          <p:cNvPr id="328" name="Image" descr="Image"/>
          <p:cNvPicPr>
            <a:picLocks noChangeAspect="1"/>
          </p:cNvPicPr>
          <p:nvPr/>
        </p:nvPicPr>
        <p:blipFill>
          <a:blip r:embed="rId3"/>
          <a:srcRect l="42131" t="70029" r="34273" b="4638"/>
          <a:stretch>
            <a:fillRect/>
          </a:stretch>
        </p:blipFill>
        <p:spPr>
          <a:xfrm>
            <a:off x="2504238" y="4289644"/>
            <a:ext cx="817157" cy="890379"/>
          </a:xfrm>
          <a:prstGeom prst="rect">
            <a:avLst/>
          </a:prstGeom>
          <a:ln w="12700">
            <a:miter lim="400000"/>
          </a:ln>
        </p:spPr>
      </p:pic>
      <p:pic>
        <p:nvPicPr>
          <p:cNvPr id="329" name="Image" descr="Image"/>
          <p:cNvPicPr>
            <a:picLocks noChangeAspect="1"/>
          </p:cNvPicPr>
          <p:nvPr/>
        </p:nvPicPr>
        <p:blipFill>
          <a:blip r:embed="rId3"/>
          <a:srcRect l="10494" t="72836" r="64710" b="4638"/>
          <a:stretch>
            <a:fillRect/>
          </a:stretch>
        </p:blipFill>
        <p:spPr>
          <a:xfrm>
            <a:off x="3631744" y="4814106"/>
            <a:ext cx="886675" cy="817487"/>
          </a:xfrm>
          <a:prstGeom prst="rect">
            <a:avLst/>
          </a:prstGeom>
          <a:ln w="12700">
            <a:miter lim="400000"/>
          </a:ln>
        </p:spPr>
      </p:pic>
      <p:pic>
        <p:nvPicPr>
          <p:cNvPr id="330" name="Image" descr="Image"/>
          <p:cNvPicPr>
            <a:picLocks noChangeAspect="1"/>
          </p:cNvPicPr>
          <p:nvPr/>
        </p:nvPicPr>
        <p:blipFill>
          <a:blip r:embed="rId3"/>
          <a:srcRect l="35921" t="25434" r="24850" b="52599"/>
          <a:stretch>
            <a:fillRect/>
          </a:stretch>
        </p:blipFill>
        <p:spPr>
          <a:xfrm>
            <a:off x="3901222" y="3077229"/>
            <a:ext cx="1234346" cy="701507"/>
          </a:xfrm>
          <a:prstGeom prst="rect">
            <a:avLst/>
          </a:prstGeom>
          <a:ln w="12700">
            <a:miter lim="400000"/>
          </a:ln>
        </p:spPr>
      </p:pic>
      <p:sp>
        <p:nvSpPr>
          <p:cNvPr id="331" name="Line"/>
          <p:cNvSpPr/>
          <p:nvPr/>
        </p:nvSpPr>
        <p:spPr>
          <a:xfrm>
            <a:off x="5011669" y="3657320"/>
            <a:ext cx="598808" cy="800225"/>
          </a:xfrm>
          <a:prstGeom prst="line">
            <a:avLst/>
          </a:prstGeom>
          <a:ln w="1143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pic>
        <p:nvPicPr>
          <p:cNvPr id="332" name="Image" descr="Image"/>
          <p:cNvPicPr>
            <a:picLocks noChangeAspect="1"/>
          </p:cNvPicPr>
          <p:nvPr/>
        </p:nvPicPr>
        <p:blipFill>
          <a:blip r:embed="rId3"/>
          <a:srcRect l="69957" t="65799" r="6447" b="8868"/>
          <a:stretch>
            <a:fillRect/>
          </a:stretch>
        </p:blipFill>
        <p:spPr>
          <a:xfrm>
            <a:off x="5455883" y="4289644"/>
            <a:ext cx="817228" cy="890456"/>
          </a:xfrm>
          <a:prstGeom prst="rect">
            <a:avLst/>
          </a:prstGeom>
          <a:ln w="12700">
            <a:miter lim="400000"/>
          </a:ln>
        </p:spPr>
      </p:pic>
      <p:sp>
        <p:nvSpPr>
          <p:cNvPr id="333" name="Rectangle"/>
          <p:cNvSpPr/>
          <p:nvPr/>
        </p:nvSpPr>
        <p:spPr>
          <a:xfrm>
            <a:off x="1555508" y="2047027"/>
            <a:ext cx="5237198" cy="4156808"/>
          </a:xfrm>
          <a:prstGeom prst="rect">
            <a:avLst/>
          </a:prstGeom>
          <a:solidFill>
            <a:srgbClr val="FFFFFF">
              <a:alpha val="84881"/>
            </a:srgbClr>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334" name="Cis gene regulation"/>
          <p:cNvSpPr txBox="1"/>
          <p:nvPr/>
        </p:nvSpPr>
        <p:spPr>
          <a:xfrm>
            <a:off x="7797536" y="2547913"/>
            <a:ext cx="2123979"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hangingPunct="0">
              <a:defRPr sz="3500" b="1">
                <a:solidFill>
                  <a:srgbClr val="000000"/>
                </a:solidFill>
              </a:defRPr>
            </a:pPr>
            <a:r>
              <a:rPr sz="1750" b="1" i="1" kern="0">
                <a:solidFill>
                  <a:srgbClr val="000000"/>
                </a:solidFill>
                <a:latin typeface="Helvetica Neue"/>
                <a:ea typeface="Helvetica Neue"/>
                <a:cs typeface="Helvetica Neue"/>
                <a:sym typeface="Helvetica Neue"/>
              </a:rPr>
              <a:t>Cis</a:t>
            </a:r>
            <a:r>
              <a:rPr sz="1750" b="1" kern="0">
                <a:solidFill>
                  <a:srgbClr val="000000"/>
                </a:solidFill>
                <a:latin typeface="Helvetica Neue"/>
                <a:ea typeface="Helvetica Neue"/>
                <a:cs typeface="Helvetica Neue"/>
                <a:sym typeface="Helvetica Neue"/>
              </a:rPr>
              <a:t> gene regulation</a:t>
            </a:r>
          </a:p>
        </p:txBody>
      </p:sp>
      <p:pic>
        <p:nvPicPr>
          <p:cNvPr id="335" name="Image" descr="Image"/>
          <p:cNvPicPr>
            <a:picLocks noChangeAspect="1"/>
          </p:cNvPicPr>
          <p:nvPr/>
        </p:nvPicPr>
        <p:blipFill>
          <a:blip r:embed="rId5"/>
          <a:stretch>
            <a:fillRect/>
          </a:stretch>
        </p:blipFill>
        <p:spPr>
          <a:xfrm>
            <a:off x="4694750" y="2716799"/>
            <a:ext cx="7143990" cy="2135154"/>
          </a:xfrm>
          <a:prstGeom prst="rect">
            <a:avLst/>
          </a:prstGeom>
          <a:ln w="12700">
            <a:miter lim="400000"/>
          </a:ln>
        </p:spPr>
      </p:pic>
      <p:sp>
        <p:nvSpPr>
          <p:cNvPr id="5" name="Transcription Factors drive cell fate decisions">
            <a:extLst>
              <a:ext uri="{FF2B5EF4-FFF2-40B4-BE49-F238E27FC236}">
                <a16:creationId xmlns:a16="http://schemas.microsoft.com/office/drawing/2014/main" id="{38FF2479-39F8-92CA-41B5-6D750A17FC29}"/>
              </a:ext>
            </a:extLst>
          </p:cNvPr>
          <p:cNvSpPr txBox="1">
            <a:spLocks noGrp="1"/>
          </p:cNvSpPr>
          <p:nvPr>
            <p:ph type="title"/>
          </p:nvPr>
        </p:nvSpPr>
        <p:spPr>
          <a:xfrm>
            <a:off x="603250" y="1047750"/>
            <a:ext cx="10985500" cy="716582"/>
          </a:xfrm>
          <a:prstGeom prst="rect">
            <a:avLst/>
          </a:prstGeom>
        </p:spPr>
        <p:txBody>
          <a:bodyPr>
            <a:normAutofit/>
          </a:bodyPr>
          <a:lstStyle>
            <a:lvl1pPr defTabSz="2365188">
              <a:defRPr sz="8245" spc="-164"/>
            </a:lvl1pPr>
          </a:lstStyle>
          <a:p>
            <a:r>
              <a:rPr sz="3600" dirty="0"/>
              <a:t>Transcription Factors drive cell fate decisions</a:t>
            </a:r>
          </a:p>
        </p:txBody>
      </p:sp>
      <p:sp>
        <p:nvSpPr>
          <p:cNvPr id="8" name="Rectangle">
            <a:extLst>
              <a:ext uri="{FF2B5EF4-FFF2-40B4-BE49-F238E27FC236}">
                <a16:creationId xmlns:a16="http://schemas.microsoft.com/office/drawing/2014/main" id="{6F7E78A3-8F3B-97BA-9CD3-252FE986F113}"/>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7E3C57E5-BBE6-294C-90DA-7AD65B7F554B}"/>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 name="Background">
            <a:extLst>
              <a:ext uri="{FF2B5EF4-FFF2-40B4-BE49-F238E27FC236}">
                <a16:creationId xmlns:a16="http://schemas.microsoft.com/office/drawing/2014/main" id="{EE1B2791-2332-3AC6-06DB-9FF38A08D0A2}"/>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11" name="Rectangle">
            <a:extLst>
              <a:ext uri="{FF2B5EF4-FFF2-40B4-BE49-F238E27FC236}">
                <a16:creationId xmlns:a16="http://schemas.microsoft.com/office/drawing/2014/main" id="{428C9B22-5849-D868-7938-FC75603C2BE7}"/>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2" name="Rectangle">
            <a:extLst>
              <a:ext uri="{FF2B5EF4-FFF2-40B4-BE49-F238E27FC236}">
                <a16:creationId xmlns:a16="http://schemas.microsoft.com/office/drawing/2014/main" id="{8C23D261-C5EE-1CF6-E9E8-2EE515C0C744}"/>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6B281-A7D3-EC3C-FFD2-A1261449F7FB}"/>
            </a:ext>
          </a:extLst>
        </p:cNvPr>
        <p:cNvGrpSpPr/>
        <p:nvPr/>
      </p:nvGrpSpPr>
      <p:grpSpPr>
        <a:xfrm>
          <a:off x="0" y="0"/>
          <a:ext cx="0" cy="0"/>
          <a:chOff x="0" y="0"/>
          <a:chExt cx="0" cy="0"/>
        </a:xfrm>
      </p:grpSpPr>
      <p:sp>
        <p:nvSpPr>
          <p:cNvPr id="314" name="Slide Number">
            <a:extLst>
              <a:ext uri="{FF2B5EF4-FFF2-40B4-BE49-F238E27FC236}">
                <a16:creationId xmlns:a16="http://schemas.microsoft.com/office/drawing/2014/main" id="{3EC08E69-4535-BC12-0BED-46CA3FBED16A}"/>
              </a:ext>
            </a:extLst>
          </p:cNvPr>
          <p:cNvSpPr txBox="1">
            <a:spLocks noGrp="1"/>
          </p:cNvSpPr>
          <p:nvPr>
            <p:ph type="sldNum" sz="quarter" idx="2"/>
          </p:nvPr>
        </p:nvSpPr>
        <p:spPr>
          <a:xfrm>
            <a:off x="6009520" y="648035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hangingPunct="0"/>
            <a:fld id="{86CB4B4D-7CA3-9044-876B-883B54F8677D}" type="slidenum">
              <a:rPr kern="0">
                <a:latin typeface="Helvetica Neue"/>
                <a:ea typeface="Helvetica Neue"/>
                <a:cs typeface="Helvetica Neue"/>
                <a:sym typeface="Helvetica Neue"/>
              </a:rPr>
              <a:pPr algn="ctr" hangingPunct="0"/>
              <a:t>10</a:t>
            </a:fld>
            <a:endParaRPr kern="0">
              <a:latin typeface="Helvetica Neue"/>
              <a:ea typeface="Helvetica Neue"/>
              <a:cs typeface="Helvetica Neue"/>
              <a:sym typeface="Helvetica Neue"/>
            </a:endParaRPr>
          </a:p>
        </p:txBody>
      </p:sp>
      <p:sp>
        <p:nvSpPr>
          <p:cNvPr id="323" name="Lymphocytes">
            <a:extLst>
              <a:ext uri="{FF2B5EF4-FFF2-40B4-BE49-F238E27FC236}">
                <a16:creationId xmlns:a16="http://schemas.microsoft.com/office/drawing/2014/main" id="{DABBACF9-37B0-2F2D-4A10-7E5F5B2AB9A5}"/>
              </a:ext>
            </a:extLst>
          </p:cNvPr>
          <p:cNvSpPr txBox="1"/>
          <p:nvPr/>
        </p:nvSpPr>
        <p:spPr>
          <a:xfrm>
            <a:off x="2108951" y="5214673"/>
            <a:ext cx="1037143"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Lymphocytes</a:t>
            </a:r>
          </a:p>
        </p:txBody>
      </p:sp>
      <p:sp>
        <p:nvSpPr>
          <p:cNvPr id="324" name="Erythroid Cells">
            <a:extLst>
              <a:ext uri="{FF2B5EF4-FFF2-40B4-BE49-F238E27FC236}">
                <a16:creationId xmlns:a16="http://schemas.microsoft.com/office/drawing/2014/main" id="{5A08C5F0-20B7-E702-78A6-D5634315751D}"/>
              </a:ext>
            </a:extLst>
          </p:cNvPr>
          <p:cNvSpPr txBox="1"/>
          <p:nvPr/>
        </p:nvSpPr>
        <p:spPr>
          <a:xfrm>
            <a:off x="3508392" y="5753245"/>
            <a:ext cx="1133324"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Erythroid Cells</a:t>
            </a:r>
          </a:p>
        </p:txBody>
      </p:sp>
      <p:sp>
        <p:nvSpPr>
          <p:cNvPr id="325" name="Myelocytes">
            <a:extLst>
              <a:ext uri="{FF2B5EF4-FFF2-40B4-BE49-F238E27FC236}">
                <a16:creationId xmlns:a16="http://schemas.microsoft.com/office/drawing/2014/main" id="{C1598FE2-DDC0-C041-87AE-63EA4007E437}"/>
              </a:ext>
            </a:extLst>
          </p:cNvPr>
          <p:cNvSpPr txBox="1"/>
          <p:nvPr/>
        </p:nvSpPr>
        <p:spPr>
          <a:xfrm>
            <a:off x="5516824" y="5214673"/>
            <a:ext cx="888065" cy="235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b="1"/>
            </a:lvl1pPr>
          </a:lstStyle>
          <a:p>
            <a:pPr algn="ctr" defTabSz="1219169" hangingPunct="0"/>
            <a:r>
              <a:rPr sz="1200" kern="0">
                <a:solidFill>
                  <a:srgbClr val="5E5E5E"/>
                </a:solidFill>
                <a:latin typeface="Helvetica Neue"/>
                <a:ea typeface="Helvetica Neue"/>
                <a:cs typeface="Helvetica Neue"/>
                <a:sym typeface="Helvetica Neue"/>
              </a:rPr>
              <a:t>Myelocytes</a:t>
            </a:r>
          </a:p>
        </p:txBody>
      </p:sp>
      <p:pic>
        <p:nvPicPr>
          <p:cNvPr id="326" name="Image" descr="Image">
            <a:extLst>
              <a:ext uri="{FF2B5EF4-FFF2-40B4-BE49-F238E27FC236}">
                <a16:creationId xmlns:a16="http://schemas.microsoft.com/office/drawing/2014/main" id="{79BE4C2C-1620-5F95-940E-D52A660DEBA3}"/>
              </a:ext>
            </a:extLst>
          </p:cNvPr>
          <p:cNvPicPr>
            <a:picLocks noChangeAspect="1"/>
          </p:cNvPicPr>
          <p:nvPr/>
        </p:nvPicPr>
        <p:blipFill>
          <a:blip r:embed="rId3"/>
          <a:srcRect l="16659" t="11488" b="76742"/>
          <a:stretch>
            <a:fillRect/>
          </a:stretch>
        </p:blipFill>
        <p:spPr>
          <a:xfrm>
            <a:off x="3022573" y="2274333"/>
            <a:ext cx="3328245" cy="477032"/>
          </a:xfrm>
          <a:prstGeom prst="rect">
            <a:avLst/>
          </a:prstGeom>
          <a:ln w="12700">
            <a:miter lim="400000"/>
          </a:ln>
        </p:spPr>
      </p:pic>
      <p:pic>
        <p:nvPicPr>
          <p:cNvPr id="327" name="Image" descr="Image">
            <a:extLst>
              <a:ext uri="{FF2B5EF4-FFF2-40B4-BE49-F238E27FC236}">
                <a16:creationId xmlns:a16="http://schemas.microsoft.com/office/drawing/2014/main" id="{DBAEBD49-005B-08E9-8D70-A20E848F18A9}"/>
              </a:ext>
            </a:extLst>
          </p:cNvPr>
          <p:cNvPicPr>
            <a:picLocks noChangeAspect="1"/>
          </p:cNvPicPr>
          <p:nvPr/>
        </p:nvPicPr>
        <p:blipFill>
          <a:blip r:embed="rId4"/>
          <a:stretch>
            <a:fillRect/>
          </a:stretch>
        </p:blipFill>
        <p:spPr>
          <a:xfrm>
            <a:off x="2502799" y="2961337"/>
            <a:ext cx="4031128" cy="2744108"/>
          </a:xfrm>
          <a:prstGeom prst="rect">
            <a:avLst/>
          </a:prstGeom>
          <a:ln w="12700">
            <a:miter lim="400000"/>
          </a:ln>
        </p:spPr>
      </p:pic>
      <p:pic>
        <p:nvPicPr>
          <p:cNvPr id="328" name="Image" descr="Image">
            <a:extLst>
              <a:ext uri="{FF2B5EF4-FFF2-40B4-BE49-F238E27FC236}">
                <a16:creationId xmlns:a16="http://schemas.microsoft.com/office/drawing/2014/main" id="{BAB45320-2E39-BB47-546B-9EBBE70BB8C4}"/>
              </a:ext>
            </a:extLst>
          </p:cNvPr>
          <p:cNvPicPr>
            <a:picLocks noChangeAspect="1"/>
          </p:cNvPicPr>
          <p:nvPr/>
        </p:nvPicPr>
        <p:blipFill>
          <a:blip r:embed="rId3"/>
          <a:srcRect l="42131" t="70029" r="34273" b="4638"/>
          <a:stretch>
            <a:fillRect/>
          </a:stretch>
        </p:blipFill>
        <p:spPr>
          <a:xfrm>
            <a:off x="2504238" y="4289644"/>
            <a:ext cx="817157" cy="890379"/>
          </a:xfrm>
          <a:prstGeom prst="rect">
            <a:avLst/>
          </a:prstGeom>
          <a:ln w="12700">
            <a:miter lim="400000"/>
          </a:ln>
        </p:spPr>
      </p:pic>
      <p:pic>
        <p:nvPicPr>
          <p:cNvPr id="329" name="Image" descr="Image">
            <a:extLst>
              <a:ext uri="{FF2B5EF4-FFF2-40B4-BE49-F238E27FC236}">
                <a16:creationId xmlns:a16="http://schemas.microsoft.com/office/drawing/2014/main" id="{31745547-3BCD-8D4B-5545-EB8BDBE30F67}"/>
              </a:ext>
            </a:extLst>
          </p:cNvPr>
          <p:cNvPicPr>
            <a:picLocks noChangeAspect="1"/>
          </p:cNvPicPr>
          <p:nvPr/>
        </p:nvPicPr>
        <p:blipFill>
          <a:blip r:embed="rId3"/>
          <a:srcRect l="10494" t="72836" r="64710" b="4638"/>
          <a:stretch>
            <a:fillRect/>
          </a:stretch>
        </p:blipFill>
        <p:spPr>
          <a:xfrm>
            <a:off x="3631744" y="4814106"/>
            <a:ext cx="886675" cy="817487"/>
          </a:xfrm>
          <a:prstGeom prst="rect">
            <a:avLst/>
          </a:prstGeom>
          <a:ln w="12700">
            <a:miter lim="400000"/>
          </a:ln>
        </p:spPr>
      </p:pic>
      <p:pic>
        <p:nvPicPr>
          <p:cNvPr id="330" name="Image" descr="Image">
            <a:extLst>
              <a:ext uri="{FF2B5EF4-FFF2-40B4-BE49-F238E27FC236}">
                <a16:creationId xmlns:a16="http://schemas.microsoft.com/office/drawing/2014/main" id="{1022B571-4495-9684-763C-4079583F70C8}"/>
              </a:ext>
            </a:extLst>
          </p:cNvPr>
          <p:cNvPicPr>
            <a:picLocks noChangeAspect="1"/>
          </p:cNvPicPr>
          <p:nvPr/>
        </p:nvPicPr>
        <p:blipFill>
          <a:blip r:embed="rId3"/>
          <a:srcRect l="35921" t="25434" r="24850" b="52599"/>
          <a:stretch>
            <a:fillRect/>
          </a:stretch>
        </p:blipFill>
        <p:spPr>
          <a:xfrm>
            <a:off x="3901222" y="3077229"/>
            <a:ext cx="1234346" cy="701507"/>
          </a:xfrm>
          <a:prstGeom prst="rect">
            <a:avLst/>
          </a:prstGeom>
          <a:ln w="12700">
            <a:miter lim="400000"/>
          </a:ln>
        </p:spPr>
      </p:pic>
      <p:sp>
        <p:nvSpPr>
          <p:cNvPr id="331" name="Line">
            <a:extLst>
              <a:ext uri="{FF2B5EF4-FFF2-40B4-BE49-F238E27FC236}">
                <a16:creationId xmlns:a16="http://schemas.microsoft.com/office/drawing/2014/main" id="{5EFBF287-9570-9290-C10E-238F36E9B8DE}"/>
              </a:ext>
            </a:extLst>
          </p:cNvPr>
          <p:cNvSpPr/>
          <p:nvPr/>
        </p:nvSpPr>
        <p:spPr>
          <a:xfrm>
            <a:off x="5011669" y="3657320"/>
            <a:ext cx="598808" cy="800225"/>
          </a:xfrm>
          <a:prstGeom prst="line">
            <a:avLst/>
          </a:prstGeom>
          <a:ln w="114300">
            <a:solidFill>
              <a:srgbClr val="000000"/>
            </a:solidFill>
            <a:miter lim="400000"/>
            <a:tailEnd type="triangle"/>
          </a:ln>
        </p:spPr>
        <p:txBody>
          <a:bodyPr lIns="25400" tIns="25400" rIns="25400" bIns="25400" anchor="ctr"/>
          <a:lstStyle/>
          <a:p>
            <a:pPr algn="ctr" defTabSz="1219169" hangingPunct="0"/>
            <a:endParaRPr sz="1200" kern="0">
              <a:solidFill>
                <a:srgbClr val="5E5E5E"/>
              </a:solidFill>
              <a:latin typeface="Helvetica Neue"/>
              <a:ea typeface="Helvetica Neue"/>
              <a:cs typeface="Helvetica Neue"/>
              <a:sym typeface="Helvetica Neue"/>
            </a:endParaRPr>
          </a:p>
        </p:txBody>
      </p:sp>
      <p:pic>
        <p:nvPicPr>
          <p:cNvPr id="332" name="Image" descr="Image">
            <a:extLst>
              <a:ext uri="{FF2B5EF4-FFF2-40B4-BE49-F238E27FC236}">
                <a16:creationId xmlns:a16="http://schemas.microsoft.com/office/drawing/2014/main" id="{EEC02BDB-5E52-0545-E7C6-D2E6EBA69376}"/>
              </a:ext>
            </a:extLst>
          </p:cNvPr>
          <p:cNvPicPr>
            <a:picLocks noChangeAspect="1"/>
          </p:cNvPicPr>
          <p:nvPr/>
        </p:nvPicPr>
        <p:blipFill>
          <a:blip r:embed="rId3"/>
          <a:srcRect l="69957" t="65799" r="6447" b="8868"/>
          <a:stretch>
            <a:fillRect/>
          </a:stretch>
        </p:blipFill>
        <p:spPr>
          <a:xfrm>
            <a:off x="5455883" y="4289644"/>
            <a:ext cx="817228" cy="890456"/>
          </a:xfrm>
          <a:prstGeom prst="rect">
            <a:avLst/>
          </a:prstGeom>
          <a:ln w="12700">
            <a:miter lim="400000"/>
          </a:ln>
        </p:spPr>
      </p:pic>
      <p:sp>
        <p:nvSpPr>
          <p:cNvPr id="333" name="Rectangle">
            <a:extLst>
              <a:ext uri="{FF2B5EF4-FFF2-40B4-BE49-F238E27FC236}">
                <a16:creationId xmlns:a16="http://schemas.microsoft.com/office/drawing/2014/main" id="{A30AFDA2-1632-FB6F-4864-CB51146CDF41}"/>
              </a:ext>
            </a:extLst>
          </p:cNvPr>
          <p:cNvSpPr/>
          <p:nvPr/>
        </p:nvSpPr>
        <p:spPr>
          <a:xfrm>
            <a:off x="1555508" y="2047027"/>
            <a:ext cx="5237198" cy="4156808"/>
          </a:xfrm>
          <a:prstGeom prst="rect">
            <a:avLst/>
          </a:prstGeom>
          <a:solidFill>
            <a:srgbClr val="FFFFFF">
              <a:alpha val="84881"/>
            </a:srgbClr>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334" name="Cis gene regulation">
            <a:extLst>
              <a:ext uri="{FF2B5EF4-FFF2-40B4-BE49-F238E27FC236}">
                <a16:creationId xmlns:a16="http://schemas.microsoft.com/office/drawing/2014/main" id="{0CD0B5A2-9D38-0BFB-FDFB-91C3F84C1ED7}"/>
              </a:ext>
            </a:extLst>
          </p:cNvPr>
          <p:cNvSpPr txBox="1"/>
          <p:nvPr/>
        </p:nvSpPr>
        <p:spPr>
          <a:xfrm>
            <a:off x="7797536" y="2547913"/>
            <a:ext cx="2123979"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hangingPunct="0">
              <a:defRPr sz="3500" b="1">
                <a:solidFill>
                  <a:srgbClr val="000000"/>
                </a:solidFill>
              </a:defRPr>
            </a:pPr>
            <a:r>
              <a:rPr sz="1750" b="1" i="1" kern="0">
                <a:solidFill>
                  <a:srgbClr val="000000"/>
                </a:solidFill>
                <a:latin typeface="Helvetica Neue"/>
                <a:ea typeface="Helvetica Neue"/>
                <a:cs typeface="Helvetica Neue"/>
                <a:sym typeface="Helvetica Neue"/>
              </a:rPr>
              <a:t>Cis</a:t>
            </a:r>
            <a:r>
              <a:rPr sz="1750" b="1" kern="0">
                <a:solidFill>
                  <a:srgbClr val="000000"/>
                </a:solidFill>
                <a:latin typeface="Helvetica Neue"/>
                <a:ea typeface="Helvetica Neue"/>
                <a:cs typeface="Helvetica Neue"/>
                <a:sym typeface="Helvetica Neue"/>
              </a:rPr>
              <a:t> gene regulation</a:t>
            </a:r>
          </a:p>
        </p:txBody>
      </p:sp>
      <p:pic>
        <p:nvPicPr>
          <p:cNvPr id="335" name="Image" descr="Image">
            <a:extLst>
              <a:ext uri="{FF2B5EF4-FFF2-40B4-BE49-F238E27FC236}">
                <a16:creationId xmlns:a16="http://schemas.microsoft.com/office/drawing/2014/main" id="{480075D1-0909-B41C-FBD3-194998A480B5}"/>
              </a:ext>
            </a:extLst>
          </p:cNvPr>
          <p:cNvPicPr>
            <a:picLocks noChangeAspect="1"/>
          </p:cNvPicPr>
          <p:nvPr/>
        </p:nvPicPr>
        <p:blipFill>
          <a:blip r:embed="rId5"/>
          <a:stretch>
            <a:fillRect/>
          </a:stretch>
        </p:blipFill>
        <p:spPr>
          <a:xfrm>
            <a:off x="4694750" y="2716799"/>
            <a:ext cx="7143990" cy="2135154"/>
          </a:xfrm>
          <a:prstGeom prst="rect">
            <a:avLst/>
          </a:prstGeom>
          <a:ln w="12700">
            <a:miter lim="400000"/>
          </a:ln>
        </p:spPr>
      </p:pic>
      <p:sp>
        <p:nvSpPr>
          <p:cNvPr id="5" name="Transcription Factors drive cell fate decisions">
            <a:extLst>
              <a:ext uri="{FF2B5EF4-FFF2-40B4-BE49-F238E27FC236}">
                <a16:creationId xmlns:a16="http://schemas.microsoft.com/office/drawing/2014/main" id="{DCF4C826-468A-F7EA-9CF5-85D0380924A7}"/>
              </a:ext>
            </a:extLst>
          </p:cNvPr>
          <p:cNvSpPr txBox="1">
            <a:spLocks noGrp="1"/>
          </p:cNvSpPr>
          <p:nvPr>
            <p:ph type="title"/>
          </p:nvPr>
        </p:nvSpPr>
        <p:spPr>
          <a:xfrm>
            <a:off x="603250" y="1047750"/>
            <a:ext cx="10985500" cy="716582"/>
          </a:xfrm>
          <a:prstGeom prst="rect">
            <a:avLst/>
          </a:prstGeom>
        </p:spPr>
        <p:txBody>
          <a:bodyPr>
            <a:normAutofit/>
          </a:bodyPr>
          <a:lstStyle>
            <a:lvl1pPr defTabSz="2365188">
              <a:defRPr sz="8245" spc="-164"/>
            </a:lvl1pPr>
          </a:lstStyle>
          <a:p>
            <a:r>
              <a:rPr sz="3600" dirty="0"/>
              <a:t>Transcription Factors drive cell fate decisions</a:t>
            </a:r>
          </a:p>
        </p:txBody>
      </p:sp>
      <p:sp>
        <p:nvSpPr>
          <p:cNvPr id="6" name="TextBox 5">
            <a:extLst>
              <a:ext uri="{FF2B5EF4-FFF2-40B4-BE49-F238E27FC236}">
                <a16:creationId xmlns:a16="http://schemas.microsoft.com/office/drawing/2014/main" id="{0C59B77A-E514-3DB6-25DC-17715FFD9BC5}"/>
              </a:ext>
            </a:extLst>
          </p:cNvPr>
          <p:cNvSpPr txBox="1"/>
          <p:nvPr/>
        </p:nvSpPr>
        <p:spPr>
          <a:xfrm>
            <a:off x="2627522" y="6043082"/>
            <a:ext cx="7112525"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ES" sz="2000" b="0" i="0" u="none" strike="noStrike" cap="none" spc="0" normalizeH="0" baseline="0" dirty="0">
                <a:ln>
                  <a:noFill/>
                </a:ln>
                <a:solidFill>
                  <a:srgbClr val="5E5E5E"/>
                </a:solidFill>
                <a:effectLst/>
                <a:uFillTx/>
                <a:latin typeface="+mn-lt"/>
                <a:ea typeface="+mn-ea"/>
                <a:cs typeface="+mn-cs"/>
                <a:sym typeface="Helvetica Neue"/>
              </a:rPr>
              <a:t>What do we find when we study these TFs in hematopoiesis?</a:t>
            </a:r>
          </a:p>
        </p:txBody>
      </p:sp>
      <p:pic>
        <p:nvPicPr>
          <p:cNvPr id="7" name="Picture 6" descr="Steckbox bunt / Sortbox">
            <a:extLst>
              <a:ext uri="{FF2B5EF4-FFF2-40B4-BE49-F238E27FC236}">
                <a16:creationId xmlns:a16="http://schemas.microsoft.com/office/drawing/2014/main" id="{F4285770-9A27-C13C-2F2E-E48ADF18189C}"/>
              </a:ext>
            </a:extLst>
          </p:cNvPr>
          <p:cNvPicPr>
            <a:picLocks noChangeAspect="1"/>
          </p:cNvPicPr>
          <p:nvPr/>
        </p:nvPicPr>
        <p:blipFill>
          <a:blip r:embed="rId6"/>
          <a:stretch>
            <a:fillRect/>
          </a:stretch>
        </p:blipFill>
        <p:spPr>
          <a:xfrm>
            <a:off x="2645239" y="2462947"/>
            <a:ext cx="2832100" cy="2832100"/>
          </a:xfrm>
          <a:prstGeom prst="rect">
            <a:avLst/>
          </a:prstGeom>
        </p:spPr>
      </p:pic>
      <p:sp>
        <p:nvSpPr>
          <p:cNvPr id="2" name="Rectangle">
            <a:extLst>
              <a:ext uri="{FF2B5EF4-FFF2-40B4-BE49-F238E27FC236}">
                <a16:creationId xmlns:a16="http://schemas.microsoft.com/office/drawing/2014/main" id="{DAB338FD-86E0-6D21-FE90-F2C328CD76FA}"/>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3" name="Rectangle">
            <a:extLst>
              <a:ext uri="{FF2B5EF4-FFF2-40B4-BE49-F238E27FC236}">
                <a16:creationId xmlns:a16="http://schemas.microsoft.com/office/drawing/2014/main" id="{28E22906-45E7-D391-CB88-F8437D0C1CB9}"/>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4" name="Background">
            <a:extLst>
              <a:ext uri="{FF2B5EF4-FFF2-40B4-BE49-F238E27FC236}">
                <a16:creationId xmlns:a16="http://schemas.microsoft.com/office/drawing/2014/main" id="{23448EEF-7694-7CEC-1517-2D933FD051A7}"/>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8" name="Rectangle">
            <a:extLst>
              <a:ext uri="{FF2B5EF4-FFF2-40B4-BE49-F238E27FC236}">
                <a16:creationId xmlns:a16="http://schemas.microsoft.com/office/drawing/2014/main" id="{E82DC5AE-5688-D1AE-FB9E-BE50454F3FE1}"/>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36D23F09-9591-C272-AFC7-5B6AABA98A86}"/>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4793959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162B2-B394-C8FC-6E59-DD7C4F1401C6}"/>
            </a:ext>
          </a:extLst>
        </p:cNvPr>
        <p:cNvGrpSpPr/>
        <p:nvPr/>
      </p:nvGrpSpPr>
      <p:grpSpPr>
        <a:xfrm>
          <a:off x="0" y="0"/>
          <a:ext cx="0" cy="0"/>
          <a:chOff x="0" y="0"/>
          <a:chExt cx="0" cy="0"/>
        </a:xfrm>
      </p:grpSpPr>
      <p:sp>
        <p:nvSpPr>
          <p:cNvPr id="220" name="Slide Number">
            <a:extLst>
              <a:ext uri="{FF2B5EF4-FFF2-40B4-BE49-F238E27FC236}">
                <a16:creationId xmlns:a16="http://schemas.microsoft.com/office/drawing/2014/main" id="{251DABE1-7371-DB87-AB28-351457CE908B}"/>
              </a:ext>
            </a:extLst>
          </p:cNvPr>
          <p:cNvSpPr txBox="1">
            <a:spLocks noGrp="1"/>
          </p:cNvSpPr>
          <p:nvPr>
            <p:ph type="sldNum" sz="quarter" idx="2"/>
          </p:nvPr>
        </p:nvSpPr>
        <p:spPr>
          <a:xfrm>
            <a:off x="6032525" y="6486708"/>
            <a:ext cx="166712" cy="241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sp>
        <p:nvSpPr>
          <p:cNvPr id="4" name="Blood formation is driven by a powerful stem cell system">
            <a:extLst>
              <a:ext uri="{FF2B5EF4-FFF2-40B4-BE49-F238E27FC236}">
                <a16:creationId xmlns:a16="http://schemas.microsoft.com/office/drawing/2014/main" id="{BC53B451-3D42-938B-D9BC-E30B70E8D92D}"/>
              </a:ext>
            </a:extLst>
          </p:cNvPr>
          <p:cNvSpPr txBox="1">
            <a:spLocks noGrp="1"/>
          </p:cNvSpPr>
          <p:nvPr>
            <p:ph type="title"/>
          </p:nvPr>
        </p:nvSpPr>
        <p:spPr>
          <a:xfrm>
            <a:off x="603249" y="1047750"/>
            <a:ext cx="11201536"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Overlapping gradients of Transcription Factors</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pic>
        <p:nvPicPr>
          <p:cNvPr id="3" name="Picture 2">
            <a:extLst>
              <a:ext uri="{FF2B5EF4-FFF2-40B4-BE49-F238E27FC236}">
                <a16:creationId xmlns:a16="http://schemas.microsoft.com/office/drawing/2014/main" id="{60ED006E-8C67-7ACB-B211-C3A271F359E7}"/>
              </a:ext>
            </a:extLst>
          </p:cNvPr>
          <p:cNvPicPr>
            <a:picLocks noChangeAspect="1"/>
          </p:cNvPicPr>
          <p:nvPr/>
        </p:nvPicPr>
        <p:blipFill>
          <a:blip r:embed="rId2"/>
          <a:srcRect l="10531" t="9038"/>
          <a:stretch>
            <a:fillRect/>
          </a:stretch>
        </p:blipFill>
        <p:spPr>
          <a:xfrm>
            <a:off x="803744" y="2809702"/>
            <a:ext cx="4972754" cy="3291840"/>
          </a:xfrm>
          <a:prstGeom prst="rect">
            <a:avLst/>
          </a:prstGeom>
        </p:spPr>
      </p:pic>
      <p:pic>
        <p:nvPicPr>
          <p:cNvPr id="248" name="Image" descr="Image">
            <a:extLst>
              <a:ext uri="{FF2B5EF4-FFF2-40B4-BE49-F238E27FC236}">
                <a16:creationId xmlns:a16="http://schemas.microsoft.com/office/drawing/2014/main" id="{53B12A90-0FF7-E960-9600-6EC82D59592A}"/>
              </a:ext>
            </a:extLst>
          </p:cNvPr>
          <p:cNvPicPr>
            <a:picLocks noChangeAspect="1"/>
          </p:cNvPicPr>
          <p:nvPr/>
        </p:nvPicPr>
        <p:blipFill>
          <a:blip r:embed="rId3"/>
          <a:srcRect l="72922" t="12272" b="26478"/>
          <a:stretch>
            <a:fillRect/>
          </a:stretch>
        </p:blipFill>
        <p:spPr>
          <a:xfrm>
            <a:off x="2299472" y="3620560"/>
            <a:ext cx="578495" cy="603593"/>
          </a:xfrm>
          <a:prstGeom prst="rect">
            <a:avLst/>
          </a:prstGeom>
          <a:ln w="12700">
            <a:miter lim="400000"/>
          </a:ln>
        </p:spPr>
      </p:pic>
      <p:pic>
        <p:nvPicPr>
          <p:cNvPr id="10" name="Image" descr="Image">
            <a:extLst>
              <a:ext uri="{FF2B5EF4-FFF2-40B4-BE49-F238E27FC236}">
                <a16:creationId xmlns:a16="http://schemas.microsoft.com/office/drawing/2014/main" id="{161C67C3-4653-8195-2046-6433F45BBE31}"/>
              </a:ext>
            </a:extLst>
          </p:cNvPr>
          <p:cNvPicPr>
            <a:picLocks noChangeAspect="1"/>
          </p:cNvPicPr>
          <p:nvPr/>
        </p:nvPicPr>
        <p:blipFill>
          <a:blip r:embed="rId3"/>
          <a:srcRect l="72922" t="12272" b="26478"/>
          <a:stretch>
            <a:fillRect/>
          </a:stretch>
        </p:blipFill>
        <p:spPr>
          <a:xfrm>
            <a:off x="2377434" y="3043034"/>
            <a:ext cx="578495" cy="603593"/>
          </a:xfrm>
          <a:prstGeom prst="rect">
            <a:avLst/>
          </a:prstGeom>
          <a:ln w="12700">
            <a:miter lim="400000"/>
          </a:ln>
        </p:spPr>
      </p:pic>
      <p:pic>
        <p:nvPicPr>
          <p:cNvPr id="11" name="Image" descr="Image">
            <a:extLst>
              <a:ext uri="{FF2B5EF4-FFF2-40B4-BE49-F238E27FC236}">
                <a16:creationId xmlns:a16="http://schemas.microsoft.com/office/drawing/2014/main" id="{22730F54-B9A6-2BC9-3015-07F187D17712}"/>
              </a:ext>
            </a:extLst>
          </p:cNvPr>
          <p:cNvPicPr>
            <a:picLocks noChangeAspect="1"/>
          </p:cNvPicPr>
          <p:nvPr/>
        </p:nvPicPr>
        <p:blipFill>
          <a:blip r:embed="rId3"/>
          <a:srcRect l="72922" t="12272" b="26478"/>
          <a:stretch>
            <a:fillRect/>
          </a:stretch>
        </p:blipFill>
        <p:spPr>
          <a:xfrm>
            <a:off x="1866405" y="3298680"/>
            <a:ext cx="578495" cy="603593"/>
          </a:xfrm>
          <a:prstGeom prst="rect">
            <a:avLst/>
          </a:prstGeom>
          <a:ln w="12700">
            <a:miter lim="400000"/>
          </a:ln>
        </p:spPr>
      </p:pic>
      <p:pic>
        <p:nvPicPr>
          <p:cNvPr id="12" name="Image" descr="Image">
            <a:extLst>
              <a:ext uri="{FF2B5EF4-FFF2-40B4-BE49-F238E27FC236}">
                <a16:creationId xmlns:a16="http://schemas.microsoft.com/office/drawing/2014/main" id="{6352D9F3-E54D-0A09-B674-AA26E6D7E94D}"/>
              </a:ext>
            </a:extLst>
          </p:cNvPr>
          <p:cNvPicPr>
            <a:picLocks noChangeAspect="1"/>
          </p:cNvPicPr>
          <p:nvPr/>
        </p:nvPicPr>
        <p:blipFill>
          <a:blip r:embed="rId3"/>
          <a:srcRect l="72922" t="12272" b="26478"/>
          <a:stretch>
            <a:fillRect/>
          </a:stretch>
        </p:blipFill>
        <p:spPr>
          <a:xfrm>
            <a:off x="1993728" y="4077694"/>
            <a:ext cx="578495" cy="603593"/>
          </a:xfrm>
          <a:prstGeom prst="rect">
            <a:avLst/>
          </a:prstGeom>
          <a:ln w="12700">
            <a:miter lim="400000"/>
          </a:ln>
        </p:spPr>
      </p:pic>
      <p:pic>
        <p:nvPicPr>
          <p:cNvPr id="246" name="Image" descr="Image">
            <a:extLst>
              <a:ext uri="{FF2B5EF4-FFF2-40B4-BE49-F238E27FC236}">
                <a16:creationId xmlns:a16="http://schemas.microsoft.com/office/drawing/2014/main" id="{D2041562-CC9D-C06C-0DEF-AB6EAE4C7F0E}"/>
              </a:ext>
            </a:extLst>
          </p:cNvPr>
          <p:cNvPicPr>
            <a:picLocks noChangeAspect="1"/>
          </p:cNvPicPr>
          <p:nvPr/>
        </p:nvPicPr>
        <p:blipFill>
          <a:blip r:embed="rId3"/>
          <a:srcRect l="44272" r="27740" b="48575"/>
          <a:stretch>
            <a:fillRect/>
          </a:stretch>
        </p:blipFill>
        <p:spPr>
          <a:xfrm>
            <a:off x="3762207" y="3758134"/>
            <a:ext cx="634767" cy="538004"/>
          </a:xfrm>
          <a:prstGeom prst="rect">
            <a:avLst/>
          </a:prstGeom>
          <a:ln w="12700">
            <a:miter lim="400000"/>
          </a:ln>
        </p:spPr>
      </p:pic>
      <p:pic>
        <p:nvPicPr>
          <p:cNvPr id="15" name="Image" descr="Image">
            <a:extLst>
              <a:ext uri="{FF2B5EF4-FFF2-40B4-BE49-F238E27FC236}">
                <a16:creationId xmlns:a16="http://schemas.microsoft.com/office/drawing/2014/main" id="{54F4B1B3-DE17-3692-944C-58C8F105E65B}"/>
              </a:ext>
            </a:extLst>
          </p:cNvPr>
          <p:cNvPicPr>
            <a:picLocks noChangeAspect="1"/>
          </p:cNvPicPr>
          <p:nvPr/>
        </p:nvPicPr>
        <p:blipFill>
          <a:blip r:embed="rId3"/>
          <a:srcRect l="44272" r="27740" b="48575"/>
          <a:stretch>
            <a:fillRect/>
          </a:stretch>
        </p:blipFill>
        <p:spPr>
          <a:xfrm>
            <a:off x="3771009" y="3220130"/>
            <a:ext cx="634767" cy="538004"/>
          </a:xfrm>
          <a:prstGeom prst="rect">
            <a:avLst/>
          </a:prstGeom>
          <a:ln w="12700">
            <a:miter lim="400000"/>
          </a:ln>
        </p:spPr>
      </p:pic>
      <p:pic>
        <p:nvPicPr>
          <p:cNvPr id="16" name="Image" descr="Image">
            <a:extLst>
              <a:ext uri="{FF2B5EF4-FFF2-40B4-BE49-F238E27FC236}">
                <a16:creationId xmlns:a16="http://schemas.microsoft.com/office/drawing/2014/main" id="{2CA49D59-64BC-B1A7-E5B6-F774AB152868}"/>
              </a:ext>
            </a:extLst>
          </p:cNvPr>
          <p:cNvPicPr>
            <a:picLocks noChangeAspect="1"/>
          </p:cNvPicPr>
          <p:nvPr/>
        </p:nvPicPr>
        <p:blipFill>
          <a:blip r:embed="rId3"/>
          <a:srcRect l="44272" r="27740" b="48575"/>
          <a:stretch>
            <a:fillRect/>
          </a:stretch>
        </p:blipFill>
        <p:spPr>
          <a:xfrm>
            <a:off x="4282039" y="3489132"/>
            <a:ext cx="634767" cy="538004"/>
          </a:xfrm>
          <a:prstGeom prst="rect">
            <a:avLst/>
          </a:prstGeom>
          <a:ln w="12700">
            <a:miter lim="400000"/>
          </a:ln>
        </p:spPr>
      </p:pic>
      <p:pic>
        <p:nvPicPr>
          <p:cNvPr id="17" name="Picture 16">
            <a:extLst>
              <a:ext uri="{FF2B5EF4-FFF2-40B4-BE49-F238E27FC236}">
                <a16:creationId xmlns:a16="http://schemas.microsoft.com/office/drawing/2014/main" id="{989C7209-5A25-719B-B979-426B8C5749AB}"/>
              </a:ext>
            </a:extLst>
          </p:cNvPr>
          <p:cNvPicPr>
            <a:picLocks noChangeAspect="1"/>
          </p:cNvPicPr>
          <p:nvPr/>
        </p:nvPicPr>
        <p:blipFill>
          <a:blip r:embed="rId4"/>
          <a:stretch>
            <a:fillRect/>
          </a:stretch>
        </p:blipFill>
        <p:spPr>
          <a:xfrm>
            <a:off x="6296330" y="2952686"/>
            <a:ext cx="4983713" cy="3005872"/>
          </a:xfrm>
          <a:prstGeom prst="rect">
            <a:avLst/>
          </a:prstGeom>
        </p:spPr>
      </p:pic>
      <p:sp>
        <p:nvSpPr>
          <p:cNvPr id="18" name="Cross 17">
            <a:extLst>
              <a:ext uri="{FF2B5EF4-FFF2-40B4-BE49-F238E27FC236}">
                <a16:creationId xmlns:a16="http://schemas.microsoft.com/office/drawing/2014/main" id="{AE3F4CB9-4782-140D-3B2A-51242E297C4D}"/>
              </a:ext>
            </a:extLst>
          </p:cNvPr>
          <p:cNvSpPr/>
          <p:nvPr/>
        </p:nvSpPr>
        <p:spPr>
          <a:xfrm rot="2699874">
            <a:off x="2093194" y="3185347"/>
            <a:ext cx="2281524" cy="2221583"/>
          </a:xfrm>
          <a:prstGeom prst="plus">
            <a:avLst>
              <a:gd name="adj" fmla="val 43804"/>
            </a:avLst>
          </a:prstGeom>
          <a:solidFill>
            <a:schemeClr val="accent5">
              <a:lumMod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E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9" name="TextBox 18">
            <a:extLst>
              <a:ext uri="{FF2B5EF4-FFF2-40B4-BE49-F238E27FC236}">
                <a16:creationId xmlns:a16="http://schemas.microsoft.com/office/drawing/2014/main" id="{387C893B-B0B3-E7FA-0C64-5AD3C136DC8D}"/>
              </a:ext>
            </a:extLst>
          </p:cNvPr>
          <p:cNvSpPr txBox="1"/>
          <p:nvPr/>
        </p:nvSpPr>
        <p:spPr>
          <a:xfrm>
            <a:off x="8716709" y="2115955"/>
            <a:ext cx="878446"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ES" sz="2000" b="0" i="0" u="none" strike="noStrike" cap="none" spc="0" normalizeH="0" baseline="0" dirty="0">
                <a:ln>
                  <a:noFill/>
                </a:ln>
                <a:solidFill>
                  <a:srgbClr val="5E5E5E"/>
                </a:solidFill>
                <a:effectLst/>
                <a:uFillTx/>
                <a:latin typeface="+mn-lt"/>
                <a:ea typeface="+mn-ea"/>
                <a:cs typeface="+mn-cs"/>
                <a:sym typeface="Helvetica Neue"/>
              </a:rPr>
              <a:t>Reality</a:t>
            </a:r>
          </a:p>
        </p:txBody>
      </p:sp>
      <p:sp>
        <p:nvSpPr>
          <p:cNvPr id="20" name="TextBox 19">
            <a:extLst>
              <a:ext uri="{FF2B5EF4-FFF2-40B4-BE49-F238E27FC236}">
                <a16:creationId xmlns:a16="http://schemas.microsoft.com/office/drawing/2014/main" id="{C81A26BC-A0CD-8308-DD79-0F6119CFE352}"/>
              </a:ext>
            </a:extLst>
          </p:cNvPr>
          <p:cNvSpPr txBox="1"/>
          <p:nvPr/>
        </p:nvSpPr>
        <p:spPr>
          <a:xfrm>
            <a:off x="2313894" y="2110570"/>
            <a:ext cx="1952459"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ES" sz="2000" dirty="0">
                <a:solidFill>
                  <a:srgbClr val="5E5E5E"/>
                </a:solidFill>
                <a:sym typeface="Helvetica Neue"/>
              </a:rPr>
              <a:t>What we expect</a:t>
            </a:r>
            <a:endParaRPr kumimoji="0" lang="en-ES" sz="2000" b="0" i="0" u="none" strike="noStrike" cap="none" spc="0" normalizeH="0" baseline="0" dirty="0">
              <a:ln>
                <a:noFill/>
              </a:ln>
              <a:solidFill>
                <a:srgbClr val="5E5E5E"/>
              </a:solidFill>
              <a:effectLst/>
              <a:uFillTx/>
              <a:latin typeface="+mn-lt"/>
              <a:ea typeface="+mn-ea"/>
              <a:cs typeface="+mn-cs"/>
              <a:sym typeface="Helvetica Neue"/>
            </a:endParaRPr>
          </a:p>
        </p:txBody>
      </p:sp>
      <p:sp>
        <p:nvSpPr>
          <p:cNvPr id="21" name="Rectangle">
            <a:extLst>
              <a:ext uri="{FF2B5EF4-FFF2-40B4-BE49-F238E27FC236}">
                <a16:creationId xmlns:a16="http://schemas.microsoft.com/office/drawing/2014/main" id="{9AD11D0A-0336-30BC-F3B1-A01642CABF70}"/>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22" name="Rectangle">
            <a:extLst>
              <a:ext uri="{FF2B5EF4-FFF2-40B4-BE49-F238E27FC236}">
                <a16:creationId xmlns:a16="http://schemas.microsoft.com/office/drawing/2014/main" id="{3AED75DE-E755-362A-9FFF-757272B6C2A9}"/>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23" name="Background">
            <a:extLst>
              <a:ext uri="{FF2B5EF4-FFF2-40B4-BE49-F238E27FC236}">
                <a16:creationId xmlns:a16="http://schemas.microsoft.com/office/drawing/2014/main" id="{336C15D8-D335-BE2C-15FA-513822596828}"/>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24" name="Rectangle">
            <a:extLst>
              <a:ext uri="{FF2B5EF4-FFF2-40B4-BE49-F238E27FC236}">
                <a16:creationId xmlns:a16="http://schemas.microsoft.com/office/drawing/2014/main" id="{64B8FB6F-34F9-5158-97F9-FB174ADDF7DB}"/>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25" name="Rectangle">
            <a:extLst>
              <a:ext uri="{FF2B5EF4-FFF2-40B4-BE49-F238E27FC236}">
                <a16:creationId xmlns:a16="http://schemas.microsoft.com/office/drawing/2014/main" id="{1F668D5C-7BF3-1EF6-020C-38DE770DB386}"/>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8774134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lood formation is driven by a powerful stem cell system">
            <a:extLst>
              <a:ext uri="{FF2B5EF4-FFF2-40B4-BE49-F238E27FC236}">
                <a16:creationId xmlns:a16="http://schemas.microsoft.com/office/drawing/2014/main" id="{EA361E41-86F2-455E-0EEA-FCC3E044FD24}"/>
              </a:ext>
            </a:extLst>
          </p:cNvPr>
          <p:cNvSpPr txBox="1">
            <a:spLocks noGrp="1"/>
          </p:cNvSpPr>
          <p:nvPr>
            <p:ph type="title"/>
          </p:nvPr>
        </p:nvSpPr>
        <p:spPr>
          <a:xfrm>
            <a:off x="603249" y="1047750"/>
            <a:ext cx="10083847"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Overlapping gradients of Transcription Factors</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39" name="Rectangle 38">
            <a:extLst>
              <a:ext uri="{FF2B5EF4-FFF2-40B4-BE49-F238E27FC236}">
                <a16:creationId xmlns:a16="http://schemas.microsoft.com/office/drawing/2014/main" id="{3D56AD1E-6DE5-6FBA-0324-A4A8F19CB9E9}"/>
              </a:ext>
            </a:extLst>
          </p:cNvPr>
          <p:cNvSpPr/>
          <p:nvPr/>
        </p:nvSpPr>
        <p:spPr>
          <a:xfrm>
            <a:off x="2980600" y="5728938"/>
            <a:ext cx="1936207" cy="297517"/>
          </a:xfrm>
          <a:prstGeom prst="rect">
            <a:avLst/>
          </a:prstGeom>
          <a:solidFill>
            <a:schemeClr val="bg1">
              <a:alpha val="87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endParaRPr lang="en-ES" sz="1600" kern="0">
              <a:solidFill>
                <a:srgbClr val="FFFFFF"/>
              </a:solidFill>
              <a:latin typeface="Helvetica Neue Medium"/>
              <a:ea typeface="Helvetica Neue Medium"/>
              <a:cs typeface="Helvetica Neue Medium"/>
              <a:sym typeface="Helvetica Neue Medium"/>
            </a:endParaRPr>
          </a:p>
        </p:txBody>
      </p:sp>
      <p:sp>
        <p:nvSpPr>
          <p:cNvPr id="60" name="TextBox 59">
            <a:extLst>
              <a:ext uri="{FF2B5EF4-FFF2-40B4-BE49-F238E27FC236}">
                <a16:creationId xmlns:a16="http://schemas.microsoft.com/office/drawing/2014/main" id="{BBF82D87-A772-93CD-4ED8-6C6429CBCA26}"/>
              </a:ext>
            </a:extLst>
          </p:cNvPr>
          <p:cNvSpPr txBox="1"/>
          <p:nvPr/>
        </p:nvSpPr>
        <p:spPr>
          <a:xfrm>
            <a:off x="7113738" y="5781377"/>
            <a:ext cx="3449126" cy="2667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1219169" hangingPunct="0"/>
            <a:r>
              <a:rPr lang="en-ES" sz="1400" kern="0" dirty="0">
                <a:solidFill>
                  <a:srgbClr val="5E5E5E"/>
                </a:solidFill>
                <a:latin typeface="Helvetica Neue"/>
                <a:ea typeface="Helvetica Neue"/>
                <a:cs typeface="Helvetica Neue"/>
                <a:sym typeface="Helvetica Neue"/>
              </a:rPr>
              <a:t>~1 trillion (10</a:t>
            </a:r>
            <a:r>
              <a:rPr lang="en-ES" sz="1400" kern="0" baseline="20812" dirty="0">
                <a:solidFill>
                  <a:srgbClr val="5E5E5E"/>
                </a:solidFill>
                <a:latin typeface="Helvetica Neue"/>
                <a:ea typeface="Helvetica Neue"/>
                <a:cs typeface="Helvetica Neue"/>
                <a:sym typeface="Helvetica Neue"/>
              </a:rPr>
              <a:t>12</a:t>
            </a:r>
            <a:r>
              <a:rPr lang="en-ES" sz="1400" kern="0" dirty="0">
                <a:solidFill>
                  <a:srgbClr val="5E5E5E"/>
                </a:solidFill>
                <a:latin typeface="Helvetica Neue"/>
                <a:ea typeface="Helvetica Neue"/>
                <a:cs typeface="Helvetica Neue"/>
                <a:sym typeface="Helvetica Neue"/>
              </a:rPr>
              <a:t>) new cells per day </a:t>
            </a:r>
          </a:p>
        </p:txBody>
      </p:sp>
      <p:sp>
        <p:nvSpPr>
          <p:cNvPr id="5" name="Slide Number Placeholder 4">
            <a:extLst>
              <a:ext uri="{FF2B5EF4-FFF2-40B4-BE49-F238E27FC236}">
                <a16:creationId xmlns:a16="http://schemas.microsoft.com/office/drawing/2014/main" id="{37D19883-4F13-D96B-BFFE-AF653B8131D6}"/>
              </a:ext>
            </a:extLst>
          </p:cNvPr>
          <p:cNvSpPr>
            <a:spLocks noGrp="1"/>
          </p:cNvSpPr>
          <p:nvPr>
            <p:ph type="sldNum" sz="quarter" idx="2"/>
          </p:nvPr>
        </p:nvSpPr>
        <p:spPr/>
        <p:txBody>
          <a:bodyPr/>
          <a:lstStyle/>
          <a:p>
            <a:fld id="{86CB4B4D-7CA3-9044-876B-883B54F8677D}" type="slidenum">
              <a:rPr lang="en-ES" smtClean="0"/>
              <a:t>12</a:t>
            </a:fld>
            <a:endParaRPr lang="en-ES"/>
          </a:p>
        </p:txBody>
      </p:sp>
      <p:pic>
        <p:nvPicPr>
          <p:cNvPr id="6" name="Picture 5">
            <a:extLst>
              <a:ext uri="{FF2B5EF4-FFF2-40B4-BE49-F238E27FC236}">
                <a16:creationId xmlns:a16="http://schemas.microsoft.com/office/drawing/2014/main" id="{13DE09EE-712B-D98E-78A3-D59CB46F7D98}"/>
              </a:ext>
            </a:extLst>
          </p:cNvPr>
          <p:cNvPicPr>
            <a:picLocks noChangeAspect="1"/>
          </p:cNvPicPr>
          <p:nvPr/>
        </p:nvPicPr>
        <p:blipFill>
          <a:blip r:embed="rId3"/>
          <a:srcRect l="10531" t="9038"/>
          <a:stretch>
            <a:fillRect/>
          </a:stretch>
        </p:blipFill>
        <p:spPr>
          <a:xfrm>
            <a:off x="803744" y="2809702"/>
            <a:ext cx="4972754" cy="3291840"/>
          </a:xfrm>
          <a:prstGeom prst="rect">
            <a:avLst/>
          </a:prstGeom>
        </p:spPr>
      </p:pic>
      <p:pic>
        <p:nvPicPr>
          <p:cNvPr id="7" name="Image" descr="Image">
            <a:extLst>
              <a:ext uri="{FF2B5EF4-FFF2-40B4-BE49-F238E27FC236}">
                <a16:creationId xmlns:a16="http://schemas.microsoft.com/office/drawing/2014/main" id="{5E2C7DC3-1BBF-D13B-1F34-2C40094E8D00}"/>
              </a:ext>
            </a:extLst>
          </p:cNvPr>
          <p:cNvPicPr>
            <a:picLocks noChangeAspect="1"/>
          </p:cNvPicPr>
          <p:nvPr/>
        </p:nvPicPr>
        <p:blipFill>
          <a:blip r:embed="rId4"/>
          <a:srcRect l="72922" t="12272" b="26478"/>
          <a:stretch>
            <a:fillRect/>
          </a:stretch>
        </p:blipFill>
        <p:spPr>
          <a:xfrm>
            <a:off x="2299472" y="3620560"/>
            <a:ext cx="578495" cy="603593"/>
          </a:xfrm>
          <a:prstGeom prst="rect">
            <a:avLst/>
          </a:prstGeom>
          <a:ln w="12700">
            <a:miter lim="400000"/>
          </a:ln>
        </p:spPr>
      </p:pic>
      <p:pic>
        <p:nvPicPr>
          <p:cNvPr id="9" name="Image" descr="Image">
            <a:extLst>
              <a:ext uri="{FF2B5EF4-FFF2-40B4-BE49-F238E27FC236}">
                <a16:creationId xmlns:a16="http://schemas.microsoft.com/office/drawing/2014/main" id="{DE08DB29-0138-859A-8853-6A03F8F649F1}"/>
              </a:ext>
            </a:extLst>
          </p:cNvPr>
          <p:cNvPicPr>
            <a:picLocks noChangeAspect="1"/>
          </p:cNvPicPr>
          <p:nvPr/>
        </p:nvPicPr>
        <p:blipFill>
          <a:blip r:embed="rId4"/>
          <a:srcRect l="72922" t="12272" b="26478"/>
          <a:stretch>
            <a:fillRect/>
          </a:stretch>
        </p:blipFill>
        <p:spPr>
          <a:xfrm>
            <a:off x="2377434" y="3043034"/>
            <a:ext cx="578495" cy="603593"/>
          </a:xfrm>
          <a:prstGeom prst="rect">
            <a:avLst/>
          </a:prstGeom>
          <a:ln w="12700">
            <a:miter lim="400000"/>
          </a:ln>
        </p:spPr>
      </p:pic>
      <p:pic>
        <p:nvPicPr>
          <p:cNvPr id="10" name="Image" descr="Image">
            <a:extLst>
              <a:ext uri="{FF2B5EF4-FFF2-40B4-BE49-F238E27FC236}">
                <a16:creationId xmlns:a16="http://schemas.microsoft.com/office/drawing/2014/main" id="{01387CB9-A89E-8FC5-98CA-6F6B34B40941}"/>
              </a:ext>
            </a:extLst>
          </p:cNvPr>
          <p:cNvPicPr>
            <a:picLocks noChangeAspect="1"/>
          </p:cNvPicPr>
          <p:nvPr/>
        </p:nvPicPr>
        <p:blipFill>
          <a:blip r:embed="rId4"/>
          <a:srcRect l="72922" t="12272" b="26478"/>
          <a:stretch>
            <a:fillRect/>
          </a:stretch>
        </p:blipFill>
        <p:spPr>
          <a:xfrm>
            <a:off x="1866405" y="3298680"/>
            <a:ext cx="578495" cy="603593"/>
          </a:xfrm>
          <a:prstGeom prst="rect">
            <a:avLst/>
          </a:prstGeom>
          <a:ln w="12700">
            <a:miter lim="400000"/>
          </a:ln>
        </p:spPr>
      </p:pic>
      <p:pic>
        <p:nvPicPr>
          <p:cNvPr id="11" name="Image" descr="Image">
            <a:extLst>
              <a:ext uri="{FF2B5EF4-FFF2-40B4-BE49-F238E27FC236}">
                <a16:creationId xmlns:a16="http://schemas.microsoft.com/office/drawing/2014/main" id="{0BD549D4-824E-AF1E-FCED-4245ED8489C0}"/>
              </a:ext>
            </a:extLst>
          </p:cNvPr>
          <p:cNvPicPr>
            <a:picLocks noChangeAspect="1"/>
          </p:cNvPicPr>
          <p:nvPr/>
        </p:nvPicPr>
        <p:blipFill>
          <a:blip r:embed="rId4"/>
          <a:srcRect l="72922" t="12272" b="26478"/>
          <a:stretch>
            <a:fillRect/>
          </a:stretch>
        </p:blipFill>
        <p:spPr>
          <a:xfrm>
            <a:off x="1993728" y="4077694"/>
            <a:ext cx="578495" cy="603593"/>
          </a:xfrm>
          <a:prstGeom prst="rect">
            <a:avLst/>
          </a:prstGeom>
          <a:ln w="12700">
            <a:miter lim="400000"/>
          </a:ln>
        </p:spPr>
      </p:pic>
      <p:pic>
        <p:nvPicPr>
          <p:cNvPr id="15" name="Image" descr="Image">
            <a:extLst>
              <a:ext uri="{FF2B5EF4-FFF2-40B4-BE49-F238E27FC236}">
                <a16:creationId xmlns:a16="http://schemas.microsoft.com/office/drawing/2014/main" id="{A4FACFCF-8DD4-D6A3-FD26-BB6532173A0B}"/>
              </a:ext>
            </a:extLst>
          </p:cNvPr>
          <p:cNvPicPr>
            <a:picLocks noChangeAspect="1"/>
          </p:cNvPicPr>
          <p:nvPr/>
        </p:nvPicPr>
        <p:blipFill>
          <a:blip r:embed="rId4"/>
          <a:srcRect l="44272" r="27740" b="48575"/>
          <a:stretch>
            <a:fillRect/>
          </a:stretch>
        </p:blipFill>
        <p:spPr>
          <a:xfrm>
            <a:off x="3762207" y="3758134"/>
            <a:ext cx="634767" cy="538004"/>
          </a:xfrm>
          <a:prstGeom prst="rect">
            <a:avLst/>
          </a:prstGeom>
          <a:ln w="12700">
            <a:miter lim="400000"/>
          </a:ln>
        </p:spPr>
      </p:pic>
      <p:pic>
        <p:nvPicPr>
          <p:cNvPr id="16" name="Image" descr="Image">
            <a:extLst>
              <a:ext uri="{FF2B5EF4-FFF2-40B4-BE49-F238E27FC236}">
                <a16:creationId xmlns:a16="http://schemas.microsoft.com/office/drawing/2014/main" id="{C1062A09-F08B-42EE-4DD8-9D828AC10FBC}"/>
              </a:ext>
            </a:extLst>
          </p:cNvPr>
          <p:cNvPicPr>
            <a:picLocks noChangeAspect="1"/>
          </p:cNvPicPr>
          <p:nvPr/>
        </p:nvPicPr>
        <p:blipFill>
          <a:blip r:embed="rId4"/>
          <a:srcRect l="44272" r="27740" b="48575"/>
          <a:stretch>
            <a:fillRect/>
          </a:stretch>
        </p:blipFill>
        <p:spPr>
          <a:xfrm>
            <a:off x="3771009" y="3220130"/>
            <a:ext cx="634767" cy="538004"/>
          </a:xfrm>
          <a:prstGeom prst="rect">
            <a:avLst/>
          </a:prstGeom>
          <a:ln w="12700">
            <a:miter lim="400000"/>
          </a:ln>
        </p:spPr>
      </p:pic>
      <p:pic>
        <p:nvPicPr>
          <p:cNvPr id="17" name="Image" descr="Image">
            <a:extLst>
              <a:ext uri="{FF2B5EF4-FFF2-40B4-BE49-F238E27FC236}">
                <a16:creationId xmlns:a16="http://schemas.microsoft.com/office/drawing/2014/main" id="{A435384C-5899-C835-10CC-CD7CDE8D44E2}"/>
              </a:ext>
            </a:extLst>
          </p:cNvPr>
          <p:cNvPicPr>
            <a:picLocks noChangeAspect="1"/>
          </p:cNvPicPr>
          <p:nvPr/>
        </p:nvPicPr>
        <p:blipFill>
          <a:blip r:embed="rId4"/>
          <a:srcRect l="44272" r="27740" b="48575"/>
          <a:stretch>
            <a:fillRect/>
          </a:stretch>
        </p:blipFill>
        <p:spPr>
          <a:xfrm>
            <a:off x="4282039" y="3489132"/>
            <a:ext cx="634767" cy="538004"/>
          </a:xfrm>
          <a:prstGeom prst="rect">
            <a:avLst/>
          </a:prstGeom>
          <a:ln w="12700">
            <a:miter lim="400000"/>
          </a:ln>
        </p:spPr>
      </p:pic>
      <p:pic>
        <p:nvPicPr>
          <p:cNvPr id="18" name="Picture 17">
            <a:extLst>
              <a:ext uri="{FF2B5EF4-FFF2-40B4-BE49-F238E27FC236}">
                <a16:creationId xmlns:a16="http://schemas.microsoft.com/office/drawing/2014/main" id="{A266FABD-05CC-BDCF-AA82-460E714CFB1B}"/>
              </a:ext>
            </a:extLst>
          </p:cNvPr>
          <p:cNvPicPr>
            <a:picLocks noChangeAspect="1"/>
          </p:cNvPicPr>
          <p:nvPr/>
        </p:nvPicPr>
        <p:blipFill>
          <a:blip r:embed="rId5"/>
          <a:stretch>
            <a:fillRect/>
          </a:stretch>
        </p:blipFill>
        <p:spPr>
          <a:xfrm>
            <a:off x="6296330" y="2952686"/>
            <a:ext cx="4983713" cy="3005872"/>
          </a:xfrm>
          <a:prstGeom prst="rect">
            <a:avLst/>
          </a:prstGeom>
        </p:spPr>
      </p:pic>
      <p:sp>
        <p:nvSpPr>
          <p:cNvPr id="22" name="TextBox 21">
            <a:extLst>
              <a:ext uri="{FF2B5EF4-FFF2-40B4-BE49-F238E27FC236}">
                <a16:creationId xmlns:a16="http://schemas.microsoft.com/office/drawing/2014/main" id="{6269B385-652F-5C86-7E69-F787FCCB7EF3}"/>
              </a:ext>
            </a:extLst>
          </p:cNvPr>
          <p:cNvSpPr txBox="1"/>
          <p:nvPr/>
        </p:nvSpPr>
        <p:spPr>
          <a:xfrm>
            <a:off x="8716709" y="2115955"/>
            <a:ext cx="878446"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ES" sz="2000" b="0" i="0" u="none" strike="noStrike" cap="none" spc="0" normalizeH="0" baseline="0" dirty="0">
                <a:ln>
                  <a:noFill/>
                </a:ln>
                <a:solidFill>
                  <a:srgbClr val="5E5E5E"/>
                </a:solidFill>
                <a:effectLst/>
                <a:uFillTx/>
                <a:latin typeface="+mn-lt"/>
                <a:ea typeface="+mn-ea"/>
                <a:cs typeface="+mn-cs"/>
                <a:sym typeface="Helvetica Neue"/>
              </a:rPr>
              <a:t>Reality</a:t>
            </a:r>
          </a:p>
        </p:txBody>
      </p:sp>
      <p:sp>
        <p:nvSpPr>
          <p:cNvPr id="23" name="TextBox 22">
            <a:extLst>
              <a:ext uri="{FF2B5EF4-FFF2-40B4-BE49-F238E27FC236}">
                <a16:creationId xmlns:a16="http://schemas.microsoft.com/office/drawing/2014/main" id="{153993FC-5257-5ABC-50B3-DD2C5DB52709}"/>
              </a:ext>
            </a:extLst>
          </p:cNvPr>
          <p:cNvSpPr txBox="1"/>
          <p:nvPr/>
        </p:nvSpPr>
        <p:spPr>
          <a:xfrm>
            <a:off x="2313894" y="2110570"/>
            <a:ext cx="1952459"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ES" sz="2000" dirty="0">
                <a:solidFill>
                  <a:srgbClr val="5E5E5E"/>
                </a:solidFill>
                <a:sym typeface="Helvetica Neue"/>
              </a:rPr>
              <a:t>What we expect</a:t>
            </a:r>
            <a:endParaRPr kumimoji="0" lang="en-ES" sz="2000" b="0" i="0" u="none" strike="noStrike" cap="none" spc="0" normalizeH="0" baseline="0" dirty="0">
              <a:ln>
                <a:noFill/>
              </a:ln>
              <a:solidFill>
                <a:srgbClr val="5E5E5E"/>
              </a:solidFill>
              <a:effectLst/>
              <a:uFillTx/>
              <a:latin typeface="+mn-lt"/>
              <a:ea typeface="+mn-ea"/>
              <a:cs typeface="+mn-cs"/>
              <a:sym typeface="Helvetica Neue"/>
            </a:endParaRPr>
          </a:p>
        </p:txBody>
      </p:sp>
      <p:sp>
        <p:nvSpPr>
          <p:cNvPr id="2" name="Rectangle 1">
            <a:extLst>
              <a:ext uri="{FF2B5EF4-FFF2-40B4-BE49-F238E27FC236}">
                <a16:creationId xmlns:a16="http://schemas.microsoft.com/office/drawing/2014/main" id="{E9836799-F4A1-667E-97F5-72606D76343C}"/>
              </a:ext>
            </a:extLst>
          </p:cNvPr>
          <p:cNvSpPr/>
          <p:nvPr/>
        </p:nvSpPr>
        <p:spPr>
          <a:xfrm>
            <a:off x="445741" y="1034973"/>
            <a:ext cx="11143009" cy="5153079"/>
          </a:xfrm>
          <a:prstGeom prst="rect">
            <a:avLst/>
          </a:prstGeom>
          <a:solidFill>
            <a:schemeClr val="bg1">
              <a:alpha val="90809"/>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E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3" name="TextBox 2">
            <a:extLst>
              <a:ext uri="{FF2B5EF4-FFF2-40B4-BE49-F238E27FC236}">
                <a16:creationId xmlns:a16="http://schemas.microsoft.com/office/drawing/2014/main" id="{B9A93AAB-F8C3-A651-C02B-38B507AB5880}"/>
              </a:ext>
            </a:extLst>
          </p:cNvPr>
          <p:cNvSpPr txBox="1"/>
          <p:nvPr/>
        </p:nvSpPr>
        <p:spPr>
          <a:xfrm>
            <a:off x="3066506" y="3023150"/>
            <a:ext cx="6098721" cy="430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r>
              <a:rPr lang="en-US" sz="2200" kern="0" dirty="0">
                <a:solidFill>
                  <a:srgbClr val="5E5E5E"/>
                </a:solidFill>
                <a:latin typeface="Helvetica Neue"/>
                <a:ea typeface="Helvetica Neue"/>
                <a:cs typeface="Helvetica Neue"/>
                <a:sym typeface="Helvetica Neue"/>
              </a:rPr>
              <a:t>How can we study TFs and enhancers</a:t>
            </a:r>
            <a:r>
              <a:rPr lang="en-ES" sz="2200" kern="0" dirty="0">
                <a:solidFill>
                  <a:srgbClr val="5E5E5E"/>
                </a:solidFill>
                <a:latin typeface="Helvetica Neue"/>
                <a:ea typeface="Helvetica Neue"/>
                <a:cs typeface="Helvetica Neue"/>
                <a:sym typeface="Helvetica Neue"/>
              </a:rPr>
              <a:t>? </a:t>
            </a:r>
          </a:p>
        </p:txBody>
      </p:sp>
      <p:sp>
        <p:nvSpPr>
          <p:cNvPr id="4" name="TextBox 3">
            <a:extLst>
              <a:ext uri="{FF2B5EF4-FFF2-40B4-BE49-F238E27FC236}">
                <a16:creationId xmlns:a16="http://schemas.microsoft.com/office/drawing/2014/main" id="{C174F2D6-DAB3-3B09-775E-21681872DA71}"/>
              </a:ext>
            </a:extLst>
          </p:cNvPr>
          <p:cNvSpPr txBox="1"/>
          <p:nvPr/>
        </p:nvSpPr>
        <p:spPr>
          <a:xfrm>
            <a:off x="4485223" y="3473469"/>
            <a:ext cx="3261288" cy="7437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1219169" hangingPunct="0"/>
            <a:r>
              <a:rPr lang="en-ES" sz="1500" kern="0" dirty="0">
                <a:solidFill>
                  <a:srgbClr val="5E5E5E"/>
                </a:solidFill>
                <a:latin typeface="Helvetica Neue"/>
                <a:ea typeface="Helvetica Neue"/>
                <a:cs typeface="Helvetica Neue"/>
                <a:sym typeface="Helvetica Neue"/>
              </a:rPr>
              <a:t>- Genomic readouts </a:t>
            </a:r>
          </a:p>
          <a:p>
            <a:pPr algn="ctr" defTabSz="1219169" hangingPunct="0"/>
            <a:r>
              <a:rPr lang="en-ES" sz="1500" kern="0" dirty="0">
                <a:solidFill>
                  <a:srgbClr val="5E5E5E"/>
                </a:solidFill>
                <a:latin typeface="Helvetica Neue"/>
                <a:ea typeface="Helvetica Neue"/>
                <a:cs typeface="Helvetica Neue"/>
                <a:sym typeface="Helvetica Neue"/>
              </a:rPr>
              <a:t>- Computational Inference </a:t>
            </a:r>
          </a:p>
          <a:p>
            <a:pPr algn="ctr" defTabSz="1219169" hangingPunct="0"/>
            <a:r>
              <a:rPr lang="en-ES" sz="1500" kern="0" dirty="0">
                <a:solidFill>
                  <a:srgbClr val="5E5E5E"/>
                </a:solidFill>
                <a:latin typeface="Helvetica Neue"/>
                <a:ea typeface="Helvetica Neue"/>
                <a:cs typeface="Helvetica Neue"/>
                <a:sym typeface="Helvetica Neue"/>
              </a:rPr>
              <a:t>- Reporter Assays </a:t>
            </a:r>
          </a:p>
        </p:txBody>
      </p:sp>
      <p:sp>
        <p:nvSpPr>
          <p:cNvPr id="24" name="Rectangle">
            <a:extLst>
              <a:ext uri="{FF2B5EF4-FFF2-40B4-BE49-F238E27FC236}">
                <a16:creationId xmlns:a16="http://schemas.microsoft.com/office/drawing/2014/main" id="{4EE1DD34-E269-62DA-B33B-AF678026BE10}"/>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25" name="Rectangle">
            <a:extLst>
              <a:ext uri="{FF2B5EF4-FFF2-40B4-BE49-F238E27FC236}">
                <a16:creationId xmlns:a16="http://schemas.microsoft.com/office/drawing/2014/main" id="{3F605C77-B338-27CC-DF1A-45F7E12CB2BC}"/>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26" name="Background">
            <a:extLst>
              <a:ext uri="{FF2B5EF4-FFF2-40B4-BE49-F238E27FC236}">
                <a16:creationId xmlns:a16="http://schemas.microsoft.com/office/drawing/2014/main" id="{D624DF17-3144-99F5-EAD1-283AAAE14403}"/>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27" name="Rectangle">
            <a:extLst>
              <a:ext uri="{FF2B5EF4-FFF2-40B4-BE49-F238E27FC236}">
                <a16:creationId xmlns:a16="http://schemas.microsoft.com/office/drawing/2014/main" id="{013B7051-1EBF-D446-2882-76F016AEBCA3}"/>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28" name="Rectangle">
            <a:extLst>
              <a:ext uri="{FF2B5EF4-FFF2-40B4-BE49-F238E27FC236}">
                <a16:creationId xmlns:a16="http://schemas.microsoft.com/office/drawing/2014/main" id="{AA0BF66B-5510-90F5-56D8-28890D60BA25}"/>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742085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7CD8CB-05B1-451D-2457-19BCF6D908D4}"/>
              </a:ext>
            </a:extLst>
          </p:cNvPr>
          <p:cNvSpPr txBox="1"/>
          <p:nvPr/>
        </p:nvSpPr>
        <p:spPr>
          <a:xfrm>
            <a:off x="22861" y="3268809"/>
            <a:ext cx="6098721" cy="430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r>
              <a:rPr lang="en-US" sz="2200" kern="0" dirty="0">
                <a:solidFill>
                  <a:srgbClr val="5E5E5E"/>
                </a:solidFill>
                <a:latin typeface="Helvetica Neue"/>
                <a:ea typeface="Helvetica Neue"/>
                <a:cs typeface="Helvetica Neue"/>
                <a:sym typeface="Helvetica Neue"/>
              </a:rPr>
              <a:t>How can we study enhancers</a:t>
            </a:r>
            <a:r>
              <a:rPr lang="en-ES" sz="2200" kern="0" dirty="0">
                <a:solidFill>
                  <a:srgbClr val="5E5E5E"/>
                </a:solidFill>
                <a:latin typeface="Helvetica Neue"/>
                <a:ea typeface="Helvetica Neue"/>
                <a:cs typeface="Helvetica Neue"/>
                <a:sym typeface="Helvetica Neue"/>
              </a:rPr>
              <a:t>? </a:t>
            </a:r>
          </a:p>
        </p:txBody>
      </p:sp>
      <p:sp>
        <p:nvSpPr>
          <p:cNvPr id="38" name="TextBox 37">
            <a:extLst>
              <a:ext uri="{FF2B5EF4-FFF2-40B4-BE49-F238E27FC236}">
                <a16:creationId xmlns:a16="http://schemas.microsoft.com/office/drawing/2014/main" id="{CDBDE088-474B-5C57-72FE-AE3E286B3612}"/>
              </a:ext>
            </a:extLst>
          </p:cNvPr>
          <p:cNvSpPr txBox="1"/>
          <p:nvPr/>
        </p:nvSpPr>
        <p:spPr>
          <a:xfrm>
            <a:off x="1441578" y="3719128"/>
            <a:ext cx="3261288" cy="7437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1219169" hangingPunct="0"/>
            <a:r>
              <a:rPr lang="en-ES" sz="1500" kern="0" dirty="0">
                <a:solidFill>
                  <a:srgbClr val="5E5E5E"/>
                </a:solidFill>
                <a:latin typeface="Helvetica Neue"/>
                <a:ea typeface="Helvetica Neue"/>
                <a:cs typeface="Helvetica Neue"/>
                <a:sym typeface="Helvetica Neue"/>
              </a:rPr>
              <a:t>- Genomic readouts </a:t>
            </a:r>
          </a:p>
          <a:p>
            <a:pPr algn="ctr" defTabSz="1219169" hangingPunct="0"/>
            <a:r>
              <a:rPr lang="en-ES" sz="1500" kern="0" dirty="0">
                <a:solidFill>
                  <a:srgbClr val="5E5E5E"/>
                </a:solidFill>
                <a:latin typeface="Helvetica Neue"/>
                <a:ea typeface="Helvetica Neue"/>
                <a:cs typeface="Helvetica Neue"/>
                <a:sym typeface="Helvetica Neue"/>
              </a:rPr>
              <a:t>- Computational Inference </a:t>
            </a:r>
          </a:p>
          <a:p>
            <a:pPr algn="ctr" defTabSz="1219169" hangingPunct="0"/>
            <a:r>
              <a:rPr lang="en-ES" sz="1500" kern="0" dirty="0">
                <a:solidFill>
                  <a:srgbClr val="5E5E5E"/>
                </a:solidFill>
                <a:latin typeface="Helvetica Neue"/>
                <a:ea typeface="Helvetica Neue"/>
                <a:cs typeface="Helvetica Neue"/>
                <a:sym typeface="Helvetica Neue"/>
              </a:rPr>
              <a:t>- Reporter Assays </a:t>
            </a:r>
          </a:p>
        </p:txBody>
      </p:sp>
      <p:sp>
        <p:nvSpPr>
          <p:cNvPr id="2" name="TextBox 1">
            <a:extLst>
              <a:ext uri="{FF2B5EF4-FFF2-40B4-BE49-F238E27FC236}">
                <a16:creationId xmlns:a16="http://schemas.microsoft.com/office/drawing/2014/main" id="{273B2D30-EAD7-A6AB-9D1E-98A2179E88F6}"/>
              </a:ext>
            </a:extLst>
          </p:cNvPr>
          <p:cNvSpPr txBox="1"/>
          <p:nvPr/>
        </p:nvSpPr>
        <p:spPr>
          <a:xfrm>
            <a:off x="6448925" y="1897696"/>
            <a:ext cx="5037221"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169" hangingPunct="0"/>
            <a:r>
              <a:rPr lang="en-ES" sz="2200" kern="0" dirty="0">
                <a:solidFill>
                  <a:srgbClr val="5E5E5E"/>
                </a:solidFill>
                <a:latin typeface="Helvetica Neue"/>
                <a:ea typeface="Helvetica Neue"/>
                <a:cs typeface="Helvetica Neue"/>
                <a:sym typeface="Helvetica Neue"/>
              </a:rPr>
              <a:t>Massively Parallel </a:t>
            </a:r>
          </a:p>
          <a:p>
            <a:pPr algn="ctr" defTabSz="1219169" hangingPunct="0"/>
            <a:r>
              <a:rPr lang="en-ES" sz="2200" kern="0" dirty="0">
                <a:solidFill>
                  <a:srgbClr val="5E5E5E"/>
                </a:solidFill>
                <a:latin typeface="Helvetica Neue"/>
                <a:ea typeface="Helvetica Neue"/>
                <a:cs typeface="Helvetica Neue"/>
                <a:sym typeface="Helvetica Neue"/>
              </a:rPr>
              <a:t>Reporter Assays (MPRAs)</a:t>
            </a:r>
          </a:p>
        </p:txBody>
      </p:sp>
      <p:pic>
        <p:nvPicPr>
          <p:cNvPr id="5" name="Image" descr="Image">
            <a:extLst>
              <a:ext uri="{FF2B5EF4-FFF2-40B4-BE49-F238E27FC236}">
                <a16:creationId xmlns:a16="http://schemas.microsoft.com/office/drawing/2014/main" id="{F09836FA-EEF1-C406-9DCB-764EAB9C6FC6}"/>
              </a:ext>
            </a:extLst>
          </p:cNvPr>
          <p:cNvPicPr>
            <a:picLocks noChangeAspect="1"/>
          </p:cNvPicPr>
          <p:nvPr/>
        </p:nvPicPr>
        <p:blipFill>
          <a:blip r:embed="rId3"/>
          <a:stretch>
            <a:fillRect/>
          </a:stretch>
        </p:blipFill>
        <p:spPr>
          <a:xfrm>
            <a:off x="7442226" y="2533835"/>
            <a:ext cx="3038333" cy="2857615"/>
          </a:xfrm>
          <a:prstGeom prst="rect">
            <a:avLst/>
          </a:prstGeom>
          <a:ln w="12700">
            <a:miter lim="400000"/>
          </a:ln>
        </p:spPr>
      </p:pic>
      <p:sp>
        <p:nvSpPr>
          <p:cNvPr id="6" name="TextBox 5">
            <a:extLst>
              <a:ext uri="{FF2B5EF4-FFF2-40B4-BE49-F238E27FC236}">
                <a16:creationId xmlns:a16="http://schemas.microsoft.com/office/drawing/2014/main" id="{C3BA624F-8FB5-C71C-1294-BF7C19012FBB}"/>
              </a:ext>
            </a:extLst>
          </p:cNvPr>
          <p:cNvSpPr txBox="1"/>
          <p:nvPr/>
        </p:nvSpPr>
        <p:spPr>
          <a:xfrm>
            <a:off x="7328541" y="5296552"/>
            <a:ext cx="3261288" cy="282129"/>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1219169" hangingPunct="0"/>
            <a:r>
              <a:rPr lang="en-ES" sz="1500" kern="0" dirty="0">
                <a:solidFill>
                  <a:srgbClr val="FFFFFF"/>
                </a:solidFill>
                <a:latin typeface="Helvetica Neue"/>
                <a:ea typeface="Helvetica Neue"/>
                <a:cs typeface="Helvetica Neue"/>
                <a:sym typeface="Helvetica Neue"/>
              </a:rPr>
              <a:t>Hypothesis Testing</a:t>
            </a:r>
          </a:p>
        </p:txBody>
      </p:sp>
      <p:sp>
        <p:nvSpPr>
          <p:cNvPr id="7" name="Rectangle 6">
            <a:extLst>
              <a:ext uri="{FF2B5EF4-FFF2-40B4-BE49-F238E27FC236}">
                <a16:creationId xmlns:a16="http://schemas.microsoft.com/office/drawing/2014/main" id="{C6E6319E-B287-CEA9-B6F4-79F715086818}"/>
              </a:ext>
            </a:extLst>
          </p:cNvPr>
          <p:cNvSpPr/>
          <p:nvPr/>
        </p:nvSpPr>
        <p:spPr>
          <a:xfrm>
            <a:off x="1441578" y="3770759"/>
            <a:ext cx="3261288" cy="436017"/>
          </a:xfrm>
          <a:prstGeom prst="rect">
            <a:avLst/>
          </a:prstGeom>
          <a:solidFill>
            <a:schemeClr val="bg1">
              <a:alpha val="87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endParaRPr lang="en-ES" sz="2500" kern="0" dirty="0">
              <a:solidFill>
                <a:srgbClr val="FFFFFF"/>
              </a:solidFill>
              <a:latin typeface="Helvetica Neue Medium"/>
              <a:ea typeface="Helvetica Neue Medium"/>
              <a:cs typeface="Helvetica Neue Medium"/>
              <a:sym typeface="Helvetica Neue Medium"/>
            </a:endParaRPr>
          </a:p>
        </p:txBody>
      </p:sp>
      <p:sp>
        <p:nvSpPr>
          <p:cNvPr id="9" name="TextBox 8">
            <a:extLst>
              <a:ext uri="{FF2B5EF4-FFF2-40B4-BE49-F238E27FC236}">
                <a16:creationId xmlns:a16="http://schemas.microsoft.com/office/drawing/2014/main" id="{AE6BE4D6-EFA3-C664-131D-C00464C6E963}"/>
              </a:ext>
            </a:extLst>
          </p:cNvPr>
          <p:cNvSpPr txBox="1"/>
          <p:nvPr/>
        </p:nvSpPr>
        <p:spPr>
          <a:xfrm>
            <a:off x="9235266" y="3003020"/>
            <a:ext cx="264496"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ctr" defTabSz="1219169" hangingPunct="0"/>
            <a:r>
              <a:rPr lang="en-ES" sz="1200" kern="0" dirty="0">
                <a:solidFill>
                  <a:srgbClr val="002A36"/>
                </a:solidFill>
                <a:latin typeface="Arial" panose="020B0604020202020204" pitchFamily="34" charset="0"/>
                <a:ea typeface="Helvetica Neue"/>
                <a:cs typeface="Arial" panose="020B0604020202020204" pitchFamily="34" charset="0"/>
                <a:sym typeface="Helvetica Neue"/>
              </a:rPr>
              <a:t>BC</a:t>
            </a:r>
          </a:p>
        </p:txBody>
      </p:sp>
      <p:cxnSp>
        <p:nvCxnSpPr>
          <p:cNvPr id="13" name="Elbow Connector 12">
            <a:extLst>
              <a:ext uri="{FF2B5EF4-FFF2-40B4-BE49-F238E27FC236}">
                <a16:creationId xmlns:a16="http://schemas.microsoft.com/office/drawing/2014/main" id="{17A6951A-3928-A557-E657-D0853EB8AF18}"/>
              </a:ext>
            </a:extLst>
          </p:cNvPr>
          <p:cNvCxnSpPr>
            <a:cxnSpLocks/>
          </p:cNvCxnSpPr>
          <p:nvPr/>
        </p:nvCxnSpPr>
        <p:spPr>
          <a:xfrm>
            <a:off x="7446951" y="5646622"/>
            <a:ext cx="171879" cy="112327"/>
          </a:xfrm>
          <a:prstGeom prst="bentConnector3">
            <a:avLst>
              <a:gd name="adj1" fmla="val 3633"/>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7" name="TextBox 16">
            <a:extLst>
              <a:ext uri="{FF2B5EF4-FFF2-40B4-BE49-F238E27FC236}">
                <a16:creationId xmlns:a16="http://schemas.microsoft.com/office/drawing/2014/main" id="{35F5C9C8-55EA-272A-4B8F-A789CB08D54B}"/>
              </a:ext>
            </a:extLst>
          </p:cNvPr>
          <p:cNvSpPr txBox="1"/>
          <p:nvPr/>
        </p:nvSpPr>
        <p:spPr>
          <a:xfrm>
            <a:off x="7237971" y="5616548"/>
            <a:ext cx="3449126" cy="2667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1219169" hangingPunct="0"/>
            <a:r>
              <a:rPr lang="en-ES" sz="1400" kern="0" dirty="0">
                <a:solidFill>
                  <a:srgbClr val="5E5E5E"/>
                </a:solidFill>
                <a:latin typeface="Helvetica Neue"/>
                <a:ea typeface="Helvetica Neue"/>
                <a:cs typeface="Helvetica Neue"/>
                <a:sym typeface="Helvetica Neue"/>
              </a:rPr>
              <a:t>General Rules of enhancer logic</a:t>
            </a:r>
          </a:p>
        </p:txBody>
      </p:sp>
      <p:sp>
        <p:nvSpPr>
          <p:cNvPr id="45" name="Blood formation is driven by a powerful stem cell system">
            <a:extLst>
              <a:ext uri="{FF2B5EF4-FFF2-40B4-BE49-F238E27FC236}">
                <a16:creationId xmlns:a16="http://schemas.microsoft.com/office/drawing/2014/main" id="{CFF2ECF2-BB6F-D445-77BA-11F45C6E54BC}"/>
              </a:ext>
            </a:extLst>
          </p:cNvPr>
          <p:cNvSpPr txBox="1">
            <a:spLocks noGrp="1"/>
          </p:cNvSpPr>
          <p:nvPr>
            <p:ph type="title"/>
          </p:nvPr>
        </p:nvSpPr>
        <p:spPr>
          <a:xfrm>
            <a:off x="603249" y="1047750"/>
            <a:ext cx="10083847" cy="716582"/>
          </a:xfrm>
          <a:prstGeom prst="rect">
            <a:avLst/>
          </a:prstGeom>
        </p:spPr>
        <p:txBody>
          <a:bodyPr>
            <a:noAutofit/>
          </a:bodyPr>
          <a:lstStyle/>
          <a:p>
            <a:pPr defTabSz="950952">
              <a:defRPr sz="6629" spc="-132"/>
            </a:pPr>
            <a:r>
              <a:rPr lang="en-US"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rPr>
              <a:t>Enhancers regulate cell fate</a:t>
            </a:r>
            <a:endParaRPr sz="3500" spc="-9" dirty="0">
              <a:solidFill>
                <a:srgbClr val="000000">
                  <a:alpha val="84705"/>
                </a:srgb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3" name="Slide Number Placeholder 2">
            <a:extLst>
              <a:ext uri="{FF2B5EF4-FFF2-40B4-BE49-F238E27FC236}">
                <a16:creationId xmlns:a16="http://schemas.microsoft.com/office/drawing/2014/main" id="{3F727C8B-9258-809F-B2BD-385342E831DC}"/>
              </a:ext>
            </a:extLst>
          </p:cNvPr>
          <p:cNvSpPr>
            <a:spLocks noGrp="1"/>
          </p:cNvSpPr>
          <p:nvPr>
            <p:ph type="sldNum" sz="quarter" idx="2"/>
          </p:nvPr>
        </p:nvSpPr>
        <p:spPr/>
        <p:txBody>
          <a:bodyPr/>
          <a:lstStyle/>
          <a:p>
            <a:fld id="{86CB4B4D-7CA3-9044-876B-883B54F8677D}" type="slidenum">
              <a:rPr lang="en-ES" smtClean="0"/>
              <a:t>13</a:t>
            </a:fld>
            <a:endParaRPr lang="en-ES"/>
          </a:p>
        </p:txBody>
      </p:sp>
      <p:sp>
        <p:nvSpPr>
          <p:cNvPr id="11" name="TextBox 10">
            <a:extLst>
              <a:ext uri="{FF2B5EF4-FFF2-40B4-BE49-F238E27FC236}">
                <a16:creationId xmlns:a16="http://schemas.microsoft.com/office/drawing/2014/main" id="{3051C7EF-2583-ECA7-7061-575F64F32358}"/>
              </a:ext>
            </a:extLst>
          </p:cNvPr>
          <p:cNvSpPr txBox="1"/>
          <p:nvPr/>
        </p:nvSpPr>
        <p:spPr>
          <a:xfrm>
            <a:off x="7675367" y="5817885"/>
            <a:ext cx="2298627"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1219169" hangingPunct="0"/>
            <a:r>
              <a:rPr lang="en-US" sz="1200" kern="0" dirty="0">
                <a:solidFill>
                  <a:srgbClr val="5E5E5E"/>
                </a:solidFill>
                <a:latin typeface="Helvetica Neue"/>
                <a:ea typeface="Helvetica Neue"/>
                <a:cs typeface="Helvetica Neue"/>
                <a:sym typeface="Helvetica Neue"/>
              </a:rPr>
              <a:t>(</a:t>
            </a:r>
            <a:r>
              <a:rPr lang="en-US" sz="1200" kern="0" dirty="0" err="1">
                <a:solidFill>
                  <a:srgbClr val="5E5E5E"/>
                </a:solidFill>
                <a:latin typeface="Helvetica Neue"/>
                <a:ea typeface="Helvetica Neue"/>
                <a:cs typeface="Helvetica Neue"/>
                <a:sym typeface="Helvetica Neue"/>
              </a:rPr>
              <a:t>Frömel</a:t>
            </a:r>
            <a:r>
              <a:rPr lang="en-US" sz="1200" kern="0" dirty="0">
                <a:solidFill>
                  <a:srgbClr val="5E5E5E"/>
                </a:solidFill>
                <a:latin typeface="Helvetica Neue"/>
                <a:ea typeface="Helvetica Neue"/>
                <a:cs typeface="Helvetica Neue"/>
                <a:sym typeface="Helvetica Neue"/>
              </a:rPr>
              <a:t>, </a:t>
            </a:r>
            <a:r>
              <a:rPr lang="en-US" sz="1200" kern="0" dirty="0" err="1">
                <a:solidFill>
                  <a:srgbClr val="5E5E5E"/>
                </a:solidFill>
                <a:latin typeface="Helvetica Neue"/>
                <a:ea typeface="Helvetica Neue"/>
                <a:cs typeface="Helvetica Neue"/>
                <a:sym typeface="Helvetica Neue"/>
              </a:rPr>
              <a:t>Rühle</a:t>
            </a:r>
            <a:r>
              <a:rPr lang="en-US" sz="1200" kern="0" dirty="0">
                <a:solidFill>
                  <a:srgbClr val="5E5E5E"/>
                </a:solidFill>
                <a:latin typeface="Helvetica Neue"/>
                <a:ea typeface="Helvetica Neue"/>
                <a:cs typeface="Helvetica Neue"/>
                <a:sym typeface="Helvetica Neue"/>
              </a:rPr>
              <a:t> et al., </a:t>
            </a:r>
            <a:r>
              <a:rPr lang="en-US" sz="1200" i="1" kern="0" dirty="0">
                <a:solidFill>
                  <a:srgbClr val="5E5E5E"/>
                </a:solidFill>
                <a:latin typeface="Helvetica Neue"/>
                <a:ea typeface="Helvetica Neue"/>
                <a:cs typeface="Helvetica Neue"/>
                <a:sym typeface="Helvetica Neue"/>
              </a:rPr>
              <a:t>Cell, </a:t>
            </a:r>
            <a:r>
              <a:rPr lang="en-US" sz="1200" kern="0" dirty="0">
                <a:solidFill>
                  <a:srgbClr val="5E5E5E"/>
                </a:solidFill>
                <a:latin typeface="Helvetica Neue"/>
                <a:ea typeface="Helvetica Neue"/>
                <a:cs typeface="Helvetica Neue"/>
                <a:sym typeface="Helvetica Neue"/>
              </a:rPr>
              <a:t>2025)</a:t>
            </a:r>
          </a:p>
        </p:txBody>
      </p:sp>
      <p:sp>
        <p:nvSpPr>
          <p:cNvPr id="10" name="Rectangle">
            <a:extLst>
              <a:ext uri="{FF2B5EF4-FFF2-40B4-BE49-F238E27FC236}">
                <a16:creationId xmlns:a16="http://schemas.microsoft.com/office/drawing/2014/main" id="{4B8E28EA-2D72-5F5F-F22C-30E0B138D2DA}"/>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2" name="Rectangle">
            <a:extLst>
              <a:ext uri="{FF2B5EF4-FFF2-40B4-BE49-F238E27FC236}">
                <a16:creationId xmlns:a16="http://schemas.microsoft.com/office/drawing/2014/main" id="{B974E329-B182-04B5-5BFA-0A0025357BE7}"/>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4" name="Background">
            <a:extLst>
              <a:ext uri="{FF2B5EF4-FFF2-40B4-BE49-F238E27FC236}">
                <a16:creationId xmlns:a16="http://schemas.microsoft.com/office/drawing/2014/main" id="{BD62E96A-F52D-64F3-72D8-52555BFD7595}"/>
              </a:ext>
            </a:extLst>
          </p:cNvPr>
          <p:cNvSpPr txBox="1"/>
          <p:nvPr/>
        </p:nvSpPr>
        <p:spPr>
          <a:xfrm>
            <a:off x="1769227" y="408166"/>
            <a:ext cx="751809"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sz="1000" kern="0" dirty="0">
                <a:solidFill>
                  <a:srgbClr val="5E5E5E"/>
                </a:solidFill>
                <a:latin typeface="Helvetica Neue"/>
                <a:ea typeface="Helvetica Neue"/>
                <a:cs typeface="Helvetica Neue"/>
                <a:sym typeface="Helvetica Neue"/>
              </a:rPr>
              <a:t>Background</a:t>
            </a:r>
          </a:p>
        </p:txBody>
      </p:sp>
      <p:sp>
        <p:nvSpPr>
          <p:cNvPr id="15" name="Rectangle">
            <a:extLst>
              <a:ext uri="{FF2B5EF4-FFF2-40B4-BE49-F238E27FC236}">
                <a16:creationId xmlns:a16="http://schemas.microsoft.com/office/drawing/2014/main" id="{954F65EB-5F3E-2D11-C1CD-974B5FFD0EBA}"/>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6" name="Rectangle">
            <a:extLst>
              <a:ext uri="{FF2B5EF4-FFF2-40B4-BE49-F238E27FC236}">
                <a16:creationId xmlns:a16="http://schemas.microsoft.com/office/drawing/2014/main" id="{6F02E3A6-17E9-928F-AA37-A313BD64A577}"/>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3317620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 name="Bulk Lenti MPRA"/>
          <p:cNvSpPr txBox="1"/>
          <p:nvPr/>
        </p:nvSpPr>
        <p:spPr>
          <a:xfrm>
            <a:off x="777787" y="2157078"/>
            <a:ext cx="2447786"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defRPr sz="4500" b="1">
                <a:solidFill>
                  <a:srgbClr val="000000"/>
                </a:solidFill>
              </a:defRPr>
            </a:lvl1pPr>
          </a:lstStyle>
          <a:p>
            <a:r>
              <a:rPr sz="2250"/>
              <a:t>Bulk Lenti MPRA </a:t>
            </a:r>
          </a:p>
        </p:txBody>
      </p:sp>
      <p:sp>
        <p:nvSpPr>
          <p:cNvPr id="685" name="In vitro hematopoietic…"/>
          <p:cNvSpPr txBox="1"/>
          <p:nvPr/>
        </p:nvSpPr>
        <p:spPr>
          <a:xfrm>
            <a:off x="4288976" y="1983954"/>
            <a:ext cx="3135089"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4500" b="1">
                <a:solidFill>
                  <a:srgbClr val="000000"/>
                </a:solidFill>
              </a:defRPr>
            </a:pPr>
            <a:r>
              <a:rPr sz="2250" i="1"/>
              <a:t>In vitro </a:t>
            </a:r>
            <a:r>
              <a:rPr sz="2250"/>
              <a:t>hematopoietic </a:t>
            </a:r>
          </a:p>
          <a:p>
            <a:pPr defTabSz="412750">
              <a:defRPr sz="4500" b="1">
                <a:solidFill>
                  <a:srgbClr val="000000"/>
                </a:solidFill>
              </a:defRPr>
            </a:pPr>
            <a:r>
              <a:rPr sz="2250"/>
              <a:t>differentiation</a:t>
            </a:r>
          </a:p>
        </p:txBody>
      </p:sp>
      <p:sp>
        <p:nvSpPr>
          <p:cNvPr id="686" name="Simplified…"/>
          <p:cNvSpPr txBox="1"/>
          <p:nvPr/>
        </p:nvSpPr>
        <p:spPr>
          <a:xfrm>
            <a:off x="8294084" y="1983954"/>
            <a:ext cx="2827697"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4500" b="1">
                <a:solidFill>
                  <a:srgbClr val="000000"/>
                </a:solidFill>
              </a:defRPr>
            </a:pPr>
            <a:r>
              <a:rPr sz="2250"/>
              <a:t>Simplified </a:t>
            </a:r>
          </a:p>
          <a:p>
            <a:pPr defTabSz="412750">
              <a:defRPr sz="4500" b="1">
                <a:solidFill>
                  <a:srgbClr val="000000"/>
                </a:solidFill>
              </a:defRPr>
            </a:pPr>
            <a:r>
              <a:rPr sz="2250"/>
              <a:t>synthetic enhancers</a:t>
            </a:r>
          </a:p>
        </p:txBody>
      </p:sp>
      <p:pic>
        <p:nvPicPr>
          <p:cNvPr id="687" name="Image" descr="Image"/>
          <p:cNvPicPr>
            <a:picLocks noChangeAspect="1"/>
          </p:cNvPicPr>
          <p:nvPr/>
        </p:nvPicPr>
        <p:blipFill>
          <a:blip r:embed="rId2"/>
          <a:stretch>
            <a:fillRect/>
          </a:stretch>
        </p:blipFill>
        <p:spPr>
          <a:xfrm>
            <a:off x="8061029" y="3455369"/>
            <a:ext cx="3794475" cy="2161741"/>
          </a:xfrm>
          <a:prstGeom prst="rect">
            <a:avLst/>
          </a:prstGeom>
          <a:ln w="12700">
            <a:miter lim="400000"/>
          </a:ln>
        </p:spPr>
      </p:pic>
      <p:sp>
        <p:nvSpPr>
          <p:cNvPr id="688" name="mHSCs"/>
          <p:cNvSpPr txBox="1"/>
          <p:nvPr/>
        </p:nvSpPr>
        <p:spPr>
          <a:xfrm>
            <a:off x="5581691" y="3317658"/>
            <a:ext cx="448841"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mHSCs</a:t>
            </a:r>
          </a:p>
        </p:txBody>
      </p:sp>
      <p:sp>
        <p:nvSpPr>
          <p:cNvPr id="689" name="Infection…"/>
          <p:cNvSpPr txBox="1"/>
          <p:nvPr/>
        </p:nvSpPr>
        <p:spPr>
          <a:xfrm>
            <a:off x="5961850" y="4487976"/>
            <a:ext cx="771045" cy="466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Infection</a:t>
            </a:r>
          </a:p>
          <a:p>
            <a:r>
              <a:rPr sz="900"/>
              <a:t>Differentiation</a:t>
            </a:r>
          </a:p>
          <a:p>
            <a:r>
              <a:rPr sz="900"/>
              <a:t>FACS</a:t>
            </a:r>
          </a:p>
        </p:txBody>
      </p:sp>
      <p:pic>
        <p:nvPicPr>
          <p:cNvPr id="690" name="Image" descr="Image"/>
          <p:cNvPicPr>
            <a:picLocks noChangeAspect="1"/>
          </p:cNvPicPr>
          <p:nvPr/>
        </p:nvPicPr>
        <p:blipFill>
          <a:blip r:embed="rId3"/>
          <a:stretch>
            <a:fillRect/>
          </a:stretch>
        </p:blipFill>
        <p:spPr>
          <a:xfrm>
            <a:off x="5328013" y="3565067"/>
            <a:ext cx="1290888" cy="2312611"/>
          </a:xfrm>
          <a:prstGeom prst="rect">
            <a:avLst/>
          </a:prstGeom>
          <a:ln w="12700">
            <a:miter lim="400000"/>
          </a:ln>
        </p:spPr>
      </p:pic>
      <p:pic>
        <p:nvPicPr>
          <p:cNvPr id="691" name="Image" descr="Image"/>
          <p:cNvPicPr>
            <a:picLocks noChangeAspect="1"/>
          </p:cNvPicPr>
          <p:nvPr/>
        </p:nvPicPr>
        <p:blipFill>
          <a:blip r:embed="rId4"/>
          <a:stretch>
            <a:fillRect/>
          </a:stretch>
        </p:blipFill>
        <p:spPr>
          <a:xfrm>
            <a:off x="4673326" y="3070709"/>
            <a:ext cx="783133" cy="716582"/>
          </a:xfrm>
          <a:prstGeom prst="rect">
            <a:avLst/>
          </a:prstGeom>
          <a:ln w="12700">
            <a:miter lim="400000"/>
          </a:ln>
        </p:spPr>
      </p:pic>
      <p:pic>
        <p:nvPicPr>
          <p:cNvPr id="692" name="Image" descr="Image"/>
          <p:cNvPicPr>
            <a:picLocks noChangeAspect="1"/>
          </p:cNvPicPr>
          <p:nvPr/>
        </p:nvPicPr>
        <p:blipFill>
          <a:blip r:embed="rId5"/>
          <a:srcRect t="6056" b="6056"/>
          <a:stretch>
            <a:fillRect/>
          </a:stretch>
        </p:blipFill>
        <p:spPr>
          <a:xfrm>
            <a:off x="669952" y="3455369"/>
            <a:ext cx="2648603" cy="2189324"/>
          </a:xfrm>
          <a:prstGeom prst="rect">
            <a:avLst/>
          </a:prstGeom>
          <a:ln w="12700">
            <a:miter lim="400000"/>
          </a:ln>
        </p:spPr>
      </p:pic>
      <p:sp>
        <p:nvSpPr>
          <p:cNvPr id="696" name="Rectangle"/>
          <p:cNvSpPr/>
          <p:nvPr/>
        </p:nvSpPr>
        <p:spPr>
          <a:xfrm>
            <a:off x="4127682" y="2045722"/>
            <a:ext cx="3306416" cy="4084948"/>
          </a:xfrm>
          <a:prstGeom prst="rect">
            <a:avLst/>
          </a:prstGeom>
          <a:solidFill>
            <a:srgbClr val="FFFFFF"/>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697" name="Rectangle"/>
          <p:cNvSpPr/>
          <p:nvPr/>
        </p:nvSpPr>
        <p:spPr>
          <a:xfrm>
            <a:off x="8045481" y="2045722"/>
            <a:ext cx="3410248" cy="4084948"/>
          </a:xfrm>
          <a:prstGeom prst="rect">
            <a:avLst/>
          </a:prstGeom>
          <a:solidFill>
            <a:srgbClr val="FFFFFF"/>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704" name="Experimental Design"/>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Experimental Design</a:t>
            </a:r>
          </a:p>
        </p:txBody>
      </p:sp>
      <p:sp>
        <p:nvSpPr>
          <p:cNvPr id="3" name="Foliennummernplatzhalter 2">
            <a:extLst>
              <a:ext uri="{FF2B5EF4-FFF2-40B4-BE49-F238E27FC236}">
                <a16:creationId xmlns:a16="http://schemas.microsoft.com/office/drawing/2014/main" id="{BCDF46BD-5397-FF00-F864-D9427CB96B66}"/>
              </a:ext>
            </a:extLst>
          </p:cNvPr>
          <p:cNvSpPr>
            <a:spLocks noGrp="1"/>
          </p:cNvSpPr>
          <p:nvPr>
            <p:ph type="sldNum" sz="quarter" idx="2"/>
          </p:nvPr>
        </p:nvSpPr>
        <p:spPr/>
        <p:txBody>
          <a:bodyPr/>
          <a:lstStyle/>
          <a:p>
            <a:fld id="{86CB4B4D-7CA3-9044-876B-883B54F8677D}" type="slidenum">
              <a:rPr lang="de-DE" smtClean="0"/>
              <a:t>14</a:t>
            </a:fld>
            <a:endParaRPr lang="de-DE"/>
          </a:p>
        </p:txBody>
      </p:sp>
      <p:sp>
        <p:nvSpPr>
          <p:cNvPr id="5" name="Line">
            <a:extLst>
              <a:ext uri="{FF2B5EF4-FFF2-40B4-BE49-F238E27FC236}">
                <a16:creationId xmlns:a16="http://schemas.microsoft.com/office/drawing/2014/main" id="{1D4BC1DD-02ED-CF6D-EBB1-AFAB59E5A4EE}"/>
              </a:ext>
            </a:extLst>
          </p:cNvPr>
          <p:cNvSpPr/>
          <p:nvPr/>
        </p:nvSpPr>
        <p:spPr>
          <a:xfrm flipV="1">
            <a:off x="3878502" y="1983953"/>
            <a:ext cx="15101" cy="3660739"/>
          </a:xfrm>
          <a:prstGeom prst="line">
            <a:avLst/>
          </a:prstGeom>
          <a:ln w="25400">
            <a:solidFill>
              <a:srgbClr val="000000"/>
            </a:solidFill>
            <a:miter lim="400000"/>
          </a:ln>
        </p:spPr>
        <p:txBody>
          <a:bodyPr lIns="25400" tIns="25400" rIns="25400" bIns="25400" anchor="ctr"/>
          <a:lstStyle/>
          <a:p>
            <a:endParaRPr sz="900"/>
          </a:p>
        </p:txBody>
      </p:sp>
      <p:sp>
        <p:nvSpPr>
          <p:cNvPr id="6" name="Line">
            <a:extLst>
              <a:ext uri="{FF2B5EF4-FFF2-40B4-BE49-F238E27FC236}">
                <a16:creationId xmlns:a16="http://schemas.microsoft.com/office/drawing/2014/main" id="{C80ABD39-C020-2444-5FE8-8D595140E745}"/>
              </a:ext>
            </a:extLst>
          </p:cNvPr>
          <p:cNvSpPr/>
          <p:nvPr/>
        </p:nvSpPr>
        <p:spPr>
          <a:xfrm flipV="1">
            <a:off x="7796452" y="1983952"/>
            <a:ext cx="15101" cy="3660739"/>
          </a:xfrm>
          <a:prstGeom prst="line">
            <a:avLst/>
          </a:prstGeom>
          <a:ln w="25400">
            <a:solidFill>
              <a:srgbClr val="000000"/>
            </a:solidFill>
            <a:miter lim="400000"/>
          </a:ln>
        </p:spPr>
        <p:txBody>
          <a:bodyPr lIns="25400" tIns="25400" rIns="25400" bIns="25400" anchor="ctr"/>
          <a:lstStyle/>
          <a:p>
            <a:endParaRPr sz="900"/>
          </a:p>
        </p:txBody>
      </p:sp>
      <p:sp>
        <p:nvSpPr>
          <p:cNvPr id="7" name="Rectangle">
            <a:extLst>
              <a:ext uri="{FF2B5EF4-FFF2-40B4-BE49-F238E27FC236}">
                <a16:creationId xmlns:a16="http://schemas.microsoft.com/office/drawing/2014/main" id="{99FF89BE-823F-5E90-C588-CDC03D46C316}"/>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8" name="Rectangle">
            <a:extLst>
              <a:ext uri="{FF2B5EF4-FFF2-40B4-BE49-F238E27FC236}">
                <a16:creationId xmlns:a16="http://schemas.microsoft.com/office/drawing/2014/main" id="{A9038E99-7915-BE03-A6EC-D2045EC36083}"/>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34B700D1-E44A-DA56-8B5F-D2136490B9B9}"/>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Background">
            <a:extLst>
              <a:ext uri="{FF2B5EF4-FFF2-40B4-BE49-F238E27FC236}">
                <a16:creationId xmlns:a16="http://schemas.microsoft.com/office/drawing/2014/main" id="{7798239B-1462-561C-66B8-F5428B0EA7CE}"/>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11" name="Rectangle">
            <a:extLst>
              <a:ext uri="{FF2B5EF4-FFF2-40B4-BE49-F238E27FC236}">
                <a16:creationId xmlns:a16="http://schemas.microsoft.com/office/drawing/2014/main" id="{FB1586DC-C517-F533-5234-19E4873BDBC9}"/>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Bulk Lenti MPRA"/>
          <p:cNvSpPr txBox="1"/>
          <p:nvPr/>
        </p:nvSpPr>
        <p:spPr>
          <a:xfrm>
            <a:off x="777787" y="2157078"/>
            <a:ext cx="2447786"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defRPr sz="4500" b="1">
                <a:solidFill>
                  <a:srgbClr val="000000"/>
                </a:solidFill>
              </a:defRPr>
            </a:lvl1pPr>
          </a:lstStyle>
          <a:p>
            <a:r>
              <a:rPr sz="2250"/>
              <a:t>Bulk Lenti MPRA </a:t>
            </a:r>
          </a:p>
        </p:txBody>
      </p:sp>
      <p:sp>
        <p:nvSpPr>
          <p:cNvPr id="708" name="In vitro hematopoietic…"/>
          <p:cNvSpPr txBox="1"/>
          <p:nvPr/>
        </p:nvSpPr>
        <p:spPr>
          <a:xfrm>
            <a:off x="4288976" y="1983954"/>
            <a:ext cx="3135089"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4500" b="1">
                <a:solidFill>
                  <a:srgbClr val="000000"/>
                </a:solidFill>
              </a:defRPr>
            </a:pPr>
            <a:r>
              <a:rPr sz="2250" i="1"/>
              <a:t>In vitro </a:t>
            </a:r>
            <a:r>
              <a:rPr sz="2250"/>
              <a:t>hematopoietic </a:t>
            </a:r>
          </a:p>
          <a:p>
            <a:pPr defTabSz="412750">
              <a:defRPr sz="4500" b="1">
                <a:solidFill>
                  <a:srgbClr val="000000"/>
                </a:solidFill>
              </a:defRPr>
            </a:pPr>
            <a:r>
              <a:rPr sz="2250"/>
              <a:t>differentiation</a:t>
            </a:r>
          </a:p>
        </p:txBody>
      </p:sp>
      <p:sp>
        <p:nvSpPr>
          <p:cNvPr id="709" name="mHSCs"/>
          <p:cNvSpPr txBox="1"/>
          <p:nvPr/>
        </p:nvSpPr>
        <p:spPr>
          <a:xfrm>
            <a:off x="5581691" y="3317658"/>
            <a:ext cx="448841"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mHSCs</a:t>
            </a:r>
          </a:p>
        </p:txBody>
      </p:sp>
      <p:sp>
        <p:nvSpPr>
          <p:cNvPr id="710" name="Infection…"/>
          <p:cNvSpPr txBox="1"/>
          <p:nvPr/>
        </p:nvSpPr>
        <p:spPr>
          <a:xfrm>
            <a:off x="6490644" y="4718011"/>
            <a:ext cx="771045" cy="466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Infection</a:t>
            </a:r>
          </a:p>
          <a:p>
            <a:r>
              <a:rPr sz="900"/>
              <a:t>Differentiation</a:t>
            </a:r>
          </a:p>
          <a:p>
            <a:r>
              <a:rPr sz="900"/>
              <a:t>FACS</a:t>
            </a:r>
          </a:p>
        </p:txBody>
      </p:sp>
      <p:pic>
        <p:nvPicPr>
          <p:cNvPr id="711" name="Image" descr="Image"/>
          <p:cNvPicPr>
            <a:picLocks noChangeAspect="1"/>
          </p:cNvPicPr>
          <p:nvPr/>
        </p:nvPicPr>
        <p:blipFill>
          <a:blip r:embed="rId2"/>
          <a:stretch>
            <a:fillRect/>
          </a:stretch>
        </p:blipFill>
        <p:spPr>
          <a:xfrm>
            <a:off x="4673326" y="3070709"/>
            <a:ext cx="783133" cy="716582"/>
          </a:xfrm>
          <a:prstGeom prst="rect">
            <a:avLst/>
          </a:prstGeom>
          <a:ln w="12700">
            <a:miter lim="400000"/>
          </a:ln>
        </p:spPr>
      </p:pic>
      <p:pic>
        <p:nvPicPr>
          <p:cNvPr id="712" name="Image" descr="Image"/>
          <p:cNvPicPr>
            <a:picLocks noChangeAspect="1"/>
          </p:cNvPicPr>
          <p:nvPr/>
        </p:nvPicPr>
        <p:blipFill>
          <a:blip r:embed="rId3"/>
          <a:srcRect t="6056" b="6056"/>
          <a:stretch>
            <a:fillRect/>
          </a:stretch>
        </p:blipFill>
        <p:spPr>
          <a:xfrm>
            <a:off x="669952" y="3455368"/>
            <a:ext cx="2648603" cy="2189325"/>
          </a:xfrm>
          <a:prstGeom prst="rect">
            <a:avLst/>
          </a:prstGeom>
          <a:ln w="12700">
            <a:miter lim="400000"/>
          </a:ln>
        </p:spPr>
      </p:pic>
      <p:sp>
        <p:nvSpPr>
          <p:cNvPr id="722" name="Experimental Design"/>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Experimental Design</a:t>
            </a:r>
          </a:p>
        </p:txBody>
      </p:sp>
      <p:grpSp>
        <p:nvGrpSpPr>
          <p:cNvPr id="731" name="Group"/>
          <p:cNvGrpSpPr/>
          <p:nvPr/>
        </p:nvGrpSpPr>
        <p:grpSpPr>
          <a:xfrm>
            <a:off x="4440572" y="4250558"/>
            <a:ext cx="1865173" cy="1999269"/>
            <a:chOff x="0" y="0"/>
            <a:chExt cx="3730346" cy="3998537"/>
          </a:xfrm>
        </p:grpSpPr>
        <p:sp>
          <p:nvSpPr>
            <p:cNvPr id="724" name="Simplified…"/>
            <p:cNvSpPr txBox="1"/>
            <p:nvPr/>
          </p:nvSpPr>
          <p:spPr>
            <a:xfrm>
              <a:off x="455286" y="186520"/>
              <a:ext cx="2583333" cy="68143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p>
              <a:pPr defTabSz="412750">
                <a:defRPr sz="4500" b="1">
                  <a:solidFill>
                    <a:srgbClr val="000000"/>
                  </a:solidFill>
                </a:defRPr>
              </a:pPr>
              <a:r>
                <a:rPr sz="2250" dirty="0"/>
                <a:t> enhancers</a:t>
              </a:r>
            </a:p>
          </p:txBody>
        </p:sp>
        <p:pic>
          <p:nvPicPr>
            <p:cNvPr id="725" name="Image" descr="Image"/>
            <p:cNvPicPr>
              <a:picLocks noChangeAspect="1"/>
            </p:cNvPicPr>
            <p:nvPr/>
          </p:nvPicPr>
          <p:blipFill>
            <a:blip r:embed="rId4"/>
            <a:stretch>
              <a:fillRect/>
            </a:stretch>
          </p:blipFill>
          <p:spPr>
            <a:xfrm>
              <a:off x="240969" y="1538346"/>
              <a:ext cx="3489378" cy="1987925"/>
            </a:xfrm>
            <a:prstGeom prst="rect">
              <a:avLst/>
            </a:prstGeom>
            <a:ln w="12700" cap="flat">
              <a:noFill/>
              <a:miter lim="400000"/>
            </a:ln>
            <a:effectLst/>
          </p:spPr>
        </p:pic>
        <p:sp>
          <p:nvSpPr>
            <p:cNvPr id="726" name="Rectangle"/>
            <p:cNvSpPr/>
            <p:nvPr/>
          </p:nvSpPr>
          <p:spPr>
            <a:xfrm>
              <a:off x="226671" y="242043"/>
              <a:ext cx="3136046" cy="3756495"/>
            </a:xfrm>
            <a:prstGeom prst="rect">
              <a:avLst/>
            </a:prstGeom>
            <a:solidFill>
              <a:srgbClr val="FFFFFF"/>
            </a:solidFill>
            <a:ln w="12700" cap="flat">
              <a:noFill/>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a:p>
          </p:txBody>
        </p:sp>
        <p:pic>
          <p:nvPicPr>
            <p:cNvPr id="727" name="Image" descr="Image"/>
            <p:cNvPicPr>
              <a:picLocks noChangeAspect="1"/>
            </p:cNvPicPr>
            <p:nvPr/>
          </p:nvPicPr>
          <p:blipFill>
            <a:blip r:embed="rId5"/>
            <a:stretch>
              <a:fillRect/>
            </a:stretch>
          </p:blipFill>
          <p:spPr>
            <a:xfrm>
              <a:off x="0" y="0"/>
              <a:ext cx="3707002" cy="2523466"/>
            </a:xfrm>
            <a:prstGeom prst="rect">
              <a:avLst/>
            </a:prstGeom>
            <a:ln w="12700" cap="flat">
              <a:noFill/>
              <a:miter lim="400000"/>
            </a:ln>
            <a:effectLst/>
          </p:spPr>
        </p:pic>
        <p:pic>
          <p:nvPicPr>
            <p:cNvPr id="728" name="Image" descr="Image"/>
            <p:cNvPicPr>
              <a:picLocks noChangeAspect="1"/>
            </p:cNvPicPr>
            <p:nvPr/>
          </p:nvPicPr>
          <p:blipFill>
            <a:blip r:embed="rId6"/>
            <a:srcRect l="10494" t="72836" r="64710" b="4638"/>
            <a:stretch>
              <a:fillRect/>
            </a:stretch>
          </p:blipFill>
          <p:spPr>
            <a:xfrm>
              <a:off x="1038171" y="1703796"/>
              <a:ext cx="815381" cy="751757"/>
            </a:xfrm>
            <a:prstGeom prst="rect">
              <a:avLst/>
            </a:prstGeom>
            <a:ln w="12700" cap="flat">
              <a:noFill/>
              <a:miter lim="400000"/>
            </a:ln>
            <a:effectLst/>
          </p:spPr>
        </p:pic>
        <p:pic>
          <p:nvPicPr>
            <p:cNvPr id="729" name="Image" descr="Image"/>
            <p:cNvPicPr>
              <a:picLocks noChangeAspect="1"/>
            </p:cNvPicPr>
            <p:nvPr/>
          </p:nvPicPr>
          <p:blipFill>
            <a:blip r:embed="rId6"/>
            <a:srcRect l="35921" t="25434" r="24850" b="52599"/>
            <a:stretch>
              <a:fillRect/>
            </a:stretch>
          </p:blipFill>
          <p:spPr>
            <a:xfrm>
              <a:off x="1285981" y="106573"/>
              <a:ext cx="1135098" cy="645102"/>
            </a:xfrm>
            <a:prstGeom prst="rect">
              <a:avLst/>
            </a:prstGeom>
            <a:ln w="12700" cap="flat">
              <a:noFill/>
              <a:miter lim="400000"/>
            </a:ln>
            <a:effectLst/>
          </p:spPr>
        </p:pic>
        <p:pic>
          <p:nvPicPr>
            <p:cNvPr id="730" name="Image" descr="Image"/>
            <p:cNvPicPr>
              <a:picLocks noChangeAspect="1"/>
            </p:cNvPicPr>
            <p:nvPr/>
          </p:nvPicPr>
          <p:blipFill>
            <a:blip r:embed="rId6"/>
            <a:srcRect l="69957" t="65799" r="6447" b="8868"/>
            <a:stretch>
              <a:fillRect/>
            </a:stretch>
          </p:blipFill>
          <p:spPr>
            <a:xfrm>
              <a:off x="2715638" y="1221503"/>
              <a:ext cx="751519" cy="818859"/>
            </a:xfrm>
            <a:prstGeom prst="rect">
              <a:avLst/>
            </a:prstGeom>
            <a:ln w="12700" cap="flat">
              <a:noFill/>
              <a:miter lim="400000"/>
            </a:ln>
            <a:effectLst/>
          </p:spPr>
        </p:pic>
      </p:grpSp>
      <p:sp>
        <p:nvSpPr>
          <p:cNvPr id="3" name="Foliennummernplatzhalter 2">
            <a:extLst>
              <a:ext uri="{FF2B5EF4-FFF2-40B4-BE49-F238E27FC236}">
                <a16:creationId xmlns:a16="http://schemas.microsoft.com/office/drawing/2014/main" id="{066B04FA-076B-CDA7-6DFE-5AF1C10AC499}"/>
              </a:ext>
            </a:extLst>
          </p:cNvPr>
          <p:cNvSpPr>
            <a:spLocks noGrp="1"/>
          </p:cNvSpPr>
          <p:nvPr>
            <p:ph type="sldNum" sz="quarter" idx="2"/>
          </p:nvPr>
        </p:nvSpPr>
        <p:spPr/>
        <p:txBody>
          <a:bodyPr/>
          <a:lstStyle/>
          <a:p>
            <a:fld id="{86CB4B4D-7CA3-9044-876B-883B54F8677D}" type="slidenum">
              <a:rPr lang="de-DE" smtClean="0"/>
              <a:t>15</a:t>
            </a:fld>
            <a:endParaRPr lang="de-DE"/>
          </a:p>
        </p:txBody>
      </p:sp>
      <p:sp>
        <p:nvSpPr>
          <p:cNvPr id="6" name="Line">
            <a:extLst>
              <a:ext uri="{FF2B5EF4-FFF2-40B4-BE49-F238E27FC236}">
                <a16:creationId xmlns:a16="http://schemas.microsoft.com/office/drawing/2014/main" id="{81293D7A-C517-8FBC-1B02-D15E9BA26278}"/>
              </a:ext>
            </a:extLst>
          </p:cNvPr>
          <p:cNvSpPr/>
          <p:nvPr/>
        </p:nvSpPr>
        <p:spPr>
          <a:xfrm flipV="1">
            <a:off x="3878502" y="1983953"/>
            <a:ext cx="15101" cy="3660739"/>
          </a:xfrm>
          <a:prstGeom prst="line">
            <a:avLst/>
          </a:prstGeom>
          <a:ln w="25400">
            <a:solidFill>
              <a:srgbClr val="000000"/>
            </a:solidFill>
            <a:miter lim="400000"/>
          </a:ln>
        </p:spPr>
        <p:txBody>
          <a:bodyPr lIns="25400" tIns="25400" rIns="25400" bIns="25400" anchor="ctr"/>
          <a:lstStyle/>
          <a:p>
            <a:endParaRPr sz="900"/>
          </a:p>
        </p:txBody>
      </p:sp>
      <p:sp>
        <p:nvSpPr>
          <p:cNvPr id="7" name="Line">
            <a:extLst>
              <a:ext uri="{FF2B5EF4-FFF2-40B4-BE49-F238E27FC236}">
                <a16:creationId xmlns:a16="http://schemas.microsoft.com/office/drawing/2014/main" id="{F8939DF5-A527-7761-C0CA-5AC55DB9E633}"/>
              </a:ext>
            </a:extLst>
          </p:cNvPr>
          <p:cNvSpPr/>
          <p:nvPr/>
        </p:nvSpPr>
        <p:spPr>
          <a:xfrm flipV="1">
            <a:off x="7796452" y="1983952"/>
            <a:ext cx="15101" cy="3660739"/>
          </a:xfrm>
          <a:prstGeom prst="line">
            <a:avLst/>
          </a:prstGeom>
          <a:ln w="25400">
            <a:solidFill>
              <a:srgbClr val="000000"/>
            </a:solidFill>
            <a:miter lim="400000"/>
          </a:ln>
        </p:spPr>
        <p:txBody>
          <a:bodyPr lIns="25400" tIns="25400" rIns="25400" bIns="25400" anchor="ctr"/>
          <a:lstStyle/>
          <a:p>
            <a:endParaRPr sz="900"/>
          </a:p>
        </p:txBody>
      </p:sp>
      <p:sp>
        <p:nvSpPr>
          <p:cNvPr id="8" name="Rectangle">
            <a:extLst>
              <a:ext uri="{FF2B5EF4-FFF2-40B4-BE49-F238E27FC236}">
                <a16:creationId xmlns:a16="http://schemas.microsoft.com/office/drawing/2014/main" id="{5FD25FD7-D610-B112-D56E-358C3AF08AF3}"/>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158CB06E-3109-5231-14FF-BC291F85A89D}"/>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907242B0-1FEC-5B4A-B838-D5952C257D80}"/>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 name="Background">
            <a:extLst>
              <a:ext uri="{FF2B5EF4-FFF2-40B4-BE49-F238E27FC236}">
                <a16:creationId xmlns:a16="http://schemas.microsoft.com/office/drawing/2014/main" id="{81EB1267-5529-E283-636D-1528EF051DEC}"/>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12" name="Rectangle">
            <a:extLst>
              <a:ext uri="{FF2B5EF4-FFF2-40B4-BE49-F238E27FC236}">
                <a16:creationId xmlns:a16="http://schemas.microsoft.com/office/drawing/2014/main" id="{C52294E2-8004-4EC3-CFEE-4DDF1C200DBF}"/>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 name="Bulk Lenti MPRA"/>
          <p:cNvSpPr txBox="1"/>
          <p:nvPr/>
        </p:nvSpPr>
        <p:spPr>
          <a:xfrm>
            <a:off x="777787" y="2157078"/>
            <a:ext cx="2447786"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defRPr sz="4500" b="1">
                <a:solidFill>
                  <a:srgbClr val="000000"/>
                </a:solidFill>
              </a:defRPr>
            </a:lvl1pPr>
          </a:lstStyle>
          <a:p>
            <a:r>
              <a:rPr sz="2250"/>
              <a:t>Bulk Lenti MPRA </a:t>
            </a:r>
          </a:p>
        </p:txBody>
      </p:sp>
      <p:sp>
        <p:nvSpPr>
          <p:cNvPr id="734" name="In vitro hematopoietic…"/>
          <p:cNvSpPr txBox="1"/>
          <p:nvPr/>
        </p:nvSpPr>
        <p:spPr>
          <a:xfrm>
            <a:off x="4288976" y="1983954"/>
            <a:ext cx="3135089"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4500" b="1">
                <a:solidFill>
                  <a:srgbClr val="000000"/>
                </a:solidFill>
              </a:defRPr>
            </a:pPr>
            <a:r>
              <a:rPr sz="2250" i="1"/>
              <a:t>In vitro </a:t>
            </a:r>
            <a:r>
              <a:rPr sz="2250"/>
              <a:t>hematopoietic </a:t>
            </a:r>
          </a:p>
          <a:p>
            <a:pPr defTabSz="412750">
              <a:defRPr sz="4500" b="1">
                <a:solidFill>
                  <a:srgbClr val="000000"/>
                </a:solidFill>
              </a:defRPr>
            </a:pPr>
            <a:r>
              <a:rPr sz="2250"/>
              <a:t>differentiation</a:t>
            </a:r>
          </a:p>
        </p:txBody>
      </p:sp>
      <p:sp>
        <p:nvSpPr>
          <p:cNvPr id="735" name="Simplified…"/>
          <p:cNvSpPr txBox="1"/>
          <p:nvPr/>
        </p:nvSpPr>
        <p:spPr>
          <a:xfrm>
            <a:off x="8294084" y="2157078"/>
            <a:ext cx="2859757"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4500" b="1">
                <a:solidFill>
                  <a:srgbClr val="000000"/>
                </a:solidFill>
              </a:defRPr>
            </a:pPr>
            <a:r>
              <a:rPr lang="en-US" sz="2250" dirty="0"/>
              <a:t>Synthetic </a:t>
            </a:r>
            <a:r>
              <a:rPr sz="2250" dirty="0"/>
              <a:t>enhancers</a:t>
            </a:r>
          </a:p>
        </p:txBody>
      </p:sp>
      <p:pic>
        <p:nvPicPr>
          <p:cNvPr id="736" name="Image" descr="Image"/>
          <p:cNvPicPr>
            <a:picLocks noChangeAspect="1"/>
          </p:cNvPicPr>
          <p:nvPr/>
        </p:nvPicPr>
        <p:blipFill>
          <a:blip r:embed="rId3"/>
          <a:stretch>
            <a:fillRect/>
          </a:stretch>
        </p:blipFill>
        <p:spPr>
          <a:xfrm>
            <a:off x="8061029" y="3455369"/>
            <a:ext cx="3794475" cy="2161741"/>
          </a:xfrm>
          <a:prstGeom prst="rect">
            <a:avLst/>
          </a:prstGeom>
          <a:ln w="12700">
            <a:miter lim="400000"/>
          </a:ln>
        </p:spPr>
      </p:pic>
      <p:pic>
        <p:nvPicPr>
          <p:cNvPr id="737" name="Image" descr="Image"/>
          <p:cNvPicPr>
            <a:picLocks noChangeAspect="1"/>
          </p:cNvPicPr>
          <p:nvPr/>
        </p:nvPicPr>
        <p:blipFill>
          <a:blip r:embed="rId4"/>
          <a:srcRect t="6056" b="6056"/>
          <a:stretch>
            <a:fillRect/>
          </a:stretch>
        </p:blipFill>
        <p:spPr>
          <a:xfrm>
            <a:off x="669952" y="3455368"/>
            <a:ext cx="2648603" cy="2189325"/>
          </a:xfrm>
          <a:prstGeom prst="rect">
            <a:avLst/>
          </a:prstGeom>
          <a:ln w="12700">
            <a:miter lim="400000"/>
          </a:ln>
        </p:spPr>
      </p:pic>
      <p:sp>
        <p:nvSpPr>
          <p:cNvPr id="747" name="Experimental Design"/>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Experimental Design</a:t>
            </a:r>
          </a:p>
        </p:txBody>
      </p:sp>
      <p:sp>
        <p:nvSpPr>
          <p:cNvPr id="749" name="mHSCs"/>
          <p:cNvSpPr txBox="1"/>
          <p:nvPr/>
        </p:nvSpPr>
        <p:spPr>
          <a:xfrm>
            <a:off x="5581691" y="3317658"/>
            <a:ext cx="448841" cy="189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mHSCs</a:t>
            </a:r>
          </a:p>
        </p:txBody>
      </p:sp>
      <p:sp>
        <p:nvSpPr>
          <p:cNvPr id="750" name="Infection…"/>
          <p:cNvSpPr txBox="1"/>
          <p:nvPr/>
        </p:nvSpPr>
        <p:spPr>
          <a:xfrm>
            <a:off x="6490644" y="4718011"/>
            <a:ext cx="771045" cy="466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r>
              <a:rPr sz="900"/>
              <a:t>Infection</a:t>
            </a:r>
          </a:p>
          <a:p>
            <a:r>
              <a:rPr sz="900"/>
              <a:t>Differentiation</a:t>
            </a:r>
          </a:p>
          <a:p>
            <a:r>
              <a:rPr sz="900"/>
              <a:t>FACS</a:t>
            </a:r>
          </a:p>
        </p:txBody>
      </p:sp>
      <p:pic>
        <p:nvPicPr>
          <p:cNvPr id="751" name="Image" descr="Image"/>
          <p:cNvPicPr>
            <a:picLocks noChangeAspect="1"/>
          </p:cNvPicPr>
          <p:nvPr/>
        </p:nvPicPr>
        <p:blipFill>
          <a:blip r:embed="rId5"/>
          <a:stretch>
            <a:fillRect/>
          </a:stretch>
        </p:blipFill>
        <p:spPr>
          <a:xfrm>
            <a:off x="4673326" y="3070709"/>
            <a:ext cx="783133" cy="716582"/>
          </a:xfrm>
          <a:prstGeom prst="rect">
            <a:avLst/>
          </a:prstGeom>
          <a:ln w="12700">
            <a:miter lim="400000"/>
          </a:ln>
        </p:spPr>
      </p:pic>
      <p:grpSp>
        <p:nvGrpSpPr>
          <p:cNvPr id="759" name="Group"/>
          <p:cNvGrpSpPr/>
          <p:nvPr/>
        </p:nvGrpSpPr>
        <p:grpSpPr>
          <a:xfrm>
            <a:off x="4440572" y="4250558"/>
            <a:ext cx="1865173" cy="1999269"/>
            <a:chOff x="0" y="0"/>
            <a:chExt cx="3730346" cy="3998537"/>
          </a:xfrm>
        </p:grpSpPr>
        <p:sp>
          <p:nvSpPr>
            <p:cNvPr id="752" name="Simplified…"/>
            <p:cNvSpPr txBox="1"/>
            <p:nvPr/>
          </p:nvSpPr>
          <p:spPr>
            <a:xfrm>
              <a:off x="455286" y="186520"/>
              <a:ext cx="2583333" cy="68143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noAutofit/>
            </a:bodyPr>
            <a:lstStyle/>
            <a:p>
              <a:pPr defTabSz="412750">
                <a:defRPr sz="4500" b="1">
                  <a:solidFill>
                    <a:srgbClr val="000000"/>
                  </a:solidFill>
                </a:defRPr>
              </a:pPr>
              <a:r>
                <a:rPr sz="2250" dirty="0"/>
                <a:t> enhancers</a:t>
              </a:r>
            </a:p>
          </p:txBody>
        </p:sp>
        <p:pic>
          <p:nvPicPr>
            <p:cNvPr id="753" name="Image" descr="Image"/>
            <p:cNvPicPr>
              <a:picLocks noChangeAspect="1"/>
            </p:cNvPicPr>
            <p:nvPr/>
          </p:nvPicPr>
          <p:blipFill>
            <a:blip r:embed="rId3"/>
            <a:stretch>
              <a:fillRect/>
            </a:stretch>
          </p:blipFill>
          <p:spPr>
            <a:xfrm>
              <a:off x="240969" y="1538346"/>
              <a:ext cx="3489378" cy="1987925"/>
            </a:xfrm>
            <a:prstGeom prst="rect">
              <a:avLst/>
            </a:prstGeom>
            <a:ln w="12700" cap="flat">
              <a:noFill/>
              <a:miter lim="400000"/>
            </a:ln>
            <a:effectLst/>
          </p:spPr>
        </p:pic>
        <p:sp>
          <p:nvSpPr>
            <p:cNvPr id="754" name="Rectangle"/>
            <p:cNvSpPr/>
            <p:nvPr/>
          </p:nvSpPr>
          <p:spPr>
            <a:xfrm>
              <a:off x="226671" y="242043"/>
              <a:ext cx="3136046" cy="3756495"/>
            </a:xfrm>
            <a:prstGeom prst="rect">
              <a:avLst/>
            </a:prstGeom>
            <a:solidFill>
              <a:srgbClr val="FFFFFF"/>
            </a:solidFill>
            <a:ln w="12700" cap="flat">
              <a:noFill/>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a:p>
          </p:txBody>
        </p:sp>
        <p:pic>
          <p:nvPicPr>
            <p:cNvPr id="755" name="Image" descr="Image"/>
            <p:cNvPicPr>
              <a:picLocks noChangeAspect="1"/>
            </p:cNvPicPr>
            <p:nvPr/>
          </p:nvPicPr>
          <p:blipFill>
            <a:blip r:embed="rId6"/>
            <a:stretch>
              <a:fillRect/>
            </a:stretch>
          </p:blipFill>
          <p:spPr>
            <a:xfrm>
              <a:off x="0" y="0"/>
              <a:ext cx="3707002" cy="2523466"/>
            </a:xfrm>
            <a:prstGeom prst="rect">
              <a:avLst/>
            </a:prstGeom>
            <a:ln w="12700" cap="flat">
              <a:noFill/>
              <a:miter lim="400000"/>
            </a:ln>
            <a:effectLst/>
          </p:spPr>
        </p:pic>
        <p:pic>
          <p:nvPicPr>
            <p:cNvPr id="756" name="Image" descr="Image"/>
            <p:cNvPicPr>
              <a:picLocks noChangeAspect="1"/>
            </p:cNvPicPr>
            <p:nvPr/>
          </p:nvPicPr>
          <p:blipFill>
            <a:blip r:embed="rId7"/>
            <a:srcRect l="10494" t="72836" r="64710" b="4638"/>
            <a:stretch>
              <a:fillRect/>
            </a:stretch>
          </p:blipFill>
          <p:spPr>
            <a:xfrm>
              <a:off x="1038171" y="1703796"/>
              <a:ext cx="815381" cy="751757"/>
            </a:xfrm>
            <a:prstGeom prst="rect">
              <a:avLst/>
            </a:prstGeom>
            <a:ln w="12700" cap="flat">
              <a:noFill/>
              <a:miter lim="400000"/>
            </a:ln>
            <a:effectLst/>
          </p:spPr>
        </p:pic>
        <p:pic>
          <p:nvPicPr>
            <p:cNvPr id="757" name="Image" descr="Image"/>
            <p:cNvPicPr>
              <a:picLocks noChangeAspect="1"/>
            </p:cNvPicPr>
            <p:nvPr/>
          </p:nvPicPr>
          <p:blipFill>
            <a:blip r:embed="rId7"/>
            <a:srcRect l="35921" t="25434" r="24850" b="52599"/>
            <a:stretch>
              <a:fillRect/>
            </a:stretch>
          </p:blipFill>
          <p:spPr>
            <a:xfrm>
              <a:off x="1285981" y="106573"/>
              <a:ext cx="1135098" cy="645102"/>
            </a:xfrm>
            <a:prstGeom prst="rect">
              <a:avLst/>
            </a:prstGeom>
            <a:ln w="12700" cap="flat">
              <a:noFill/>
              <a:miter lim="400000"/>
            </a:ln>
            <a:effectLst/>
          </p:spPr>
        </p:pic>
        <p:pic>
          <p:nvPicPr>
            <p:cNvPr id="758" name="Image" descr="Image"/>
            <p:cNvPicPr>
              <a:picLocks noChangeAspect="1"/>
            </p:cNvPicPr>
            <p:nvPr/>
          </p:nvPicPr>
          <p:blipFill>
            <a:blip r:embed="rId7"/>
            <a:srcRect l="69957" t="65799" r="6447" b="8868"/>
            <a:stretch>
              <a:fillRect/>
            </a:stretch>
          </p:blipFill>
          <p:spPr>
            <a:xfrm>
              <a:off x="2715638" y="1221503"/>
              <a:ext cx="751519" cy="818859"/>
            </a:xfrm>
            <a:prstGeom prst="rect">
              <a:avLst/>
            </a:prstGeom>
            <a:ln w="12700" cap="flat">
              <a:noFill/>
              <a:miter lim="400000"/>
            </a:ln>
            <a:effectLst/>
          </p:spPr>
        </p:pic>
      </p:grpSp>
      <p:sp>
        <p:nvSpPr>
          <p:cNvPr id="3" name="Foliennummernplatzhalter 2">
            <a:extLst>
              <a:ext uri="{FF2B5EF4-FFF2-40B4-BE49-F238E27FC236}">
                <a16:creationId xmlns:a16="http://schemas.microsoft.com/office/drawing/2014/main" id="{6A4176A4-98A9-1CAC-B012-6F0DBA58BACF}"/>
              </a:ext>
            </a:extLst>
          </p:cNvPr>
          <p:cNvSpPr>
            <a:spLocks noGrp="1"/>
          </p:cNvSpPr>
          <p:nvPr>
            <p:ph type="sldNum" sz="quarter" idx="2"/>
          </p:nvPr>
        </p:nvSpPr>
        <p:spPr/>
        <p:txBody>
          <a:bodyPr/>
          <a:lstStyle/>
          <a:p>
            <a:fld id="{86CB4B4D-7CA3-9044-876B-883B54F8677D}" type="slidenum">
              <a:rPr lang="de-DE" smtClean="0"/>
              <a:t>16</a:t>
            </a:fld>
            <a:endParaRPr lang="de-DE"/>
          </a:p>
        </p:txBody>
      </p:sp>
      <p:sp>
        <p:nvSpPr>
          <p:cNvPr id="6" name="Line">
            <a:extLst>
              <a:ext uri="{FF2B5EF4-FFF2-40B4-BE49-F238E27FC236}">
                <a16:creationId xmlns:a16="http://schemas.microsoft.com/office/drawing/2014/main" id="{FBB26332-AAAE-D2C4-B001-3E3DA0CA8E6D}"/>
              </a:ext>
            </a:extLst>
          </p:cNvPr>
          <p:cNvSpPr/>
          <p:nvPr/>
        </p:nvSpPr>
        <p:spPr>
          <a:xfrm flipV="1">
            <a:off x="3878502" y="1983953"/>
            <a:ext cx="15101" cy="3660739"/>
          </a:xfrm>
          <a:prstGeom prst="line">
            <a:avLst/>
          </a:prstGeom>
          <a:ln w="25400">
            <a:solidFill>
              <a:srgbClr val="000000"/>
            </a:solidFill>
            <a:miter lim="400000"/>
          </a:ln>
        </p:spPr>
        <p:txBody>
          <a:bodyPr lIns="25400" tIns="25400" rIns="25400" bIns="25400" anchor="ctr"/>
          <a:lstStyle/>
          <a:p>
            <a:endParaRPr sz="900"/>
          </a:p>
        </p:txBody>
      </p:sp>
      <p:sp>
        <p:nvSpPr>
          <p:cNvPr id="7" name="Line">
            <a:extLst>
              <a:ext uri="{FF2B5EF4-FFF2-40B4-BE49-F238E27FC236}">
                <a16:creationId xmlns:a16="http://schemas.microsoft.com/office/drawing/2014/main" id="{D7D9E2A4-B6DB-52E6-253F-B05C2AC3C984}"/>
              </a:ext>
            </a:extLst>
          </p:cNvPr>
          <p:cNvSpPr/>
          <p:nvPr/>
        </p:nvSpPr>
        <p:spPr>
          <a:xfrm flipV="1">
            <a:off x="7796452" y="1983952"/>
            <a:ext cx="15101" cy="3660739"/>
          </a:xfrm>
          <a:prstGeom prst="line">
            <a:avLst/>
          </a:prstGeom>
          <a:ln w="25400">
            <a:solidFill>
              <a:srgbClr val="000000"/>
            </a:solidFill>
            <a:miter lim="400000"/>
          </a:ln>
        </p:spPr>
        <p:txBody>
          <a:bodyPr lIns="25400" tIns="25400" rIns="25400" bIns="25400" anchor="ctr"/>
          <a:lstStyle/>
          <a:p>
            <a:endParaRPr sz="900"/>
          </a:p>
        </p:txBody>
      </p:sp>
      <p:sp>
        <p:nvSpPr>
          <p:cNvPr id="8" name="Rectangle">
            <a:extLst>
              <a:ext uri="{FF2B5EF4-FFF2-40B4-BE49-F238E27FC236}">
                <a16:creationId xmlns:a16="http://schemas.microsoft.com/office/drawing/2014/main" id="{1614B30B-81A2-B650-AE2B-5C7BEBD67023}"/>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21960CF7-33E1-B188-65B3-2A9DAA737FA5}"/>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05549DDA-00DB-2253-C1E0-5832D7EA50CB}"/>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 name="Background">
            <a:extLst>
              <a:ext uri="{FF2B5EF4-FFF2-40B4-BE49-F238E27FC236}">
                <a16:creationId xmlns:a16="http://schemas.microsoft.com/office/drawing/2014/main" id="{B5B90AC3-E65D-3736-A0FE-1224224BF446}"/>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12" name="Rectangle">
            <a:extLst>
              <a:ext uri="{FF2B5EF4-FFF2-40B4-BE49-F238E27FC236}">
                <a16:creationId xmlns:a16="http://schemas.microsoft.com/office/drawing/2014/main" id="{01661F65-9478-44C5-09D8-DBE031F9C1D7}"/>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3" name="TextBox 12">
            <a:extLst>
              <a:ext uri="{FF2B5EF4-FFF2-40B4-BE49-F238E27FC236}">
                <a16:creationId xmlns:a16="http://schemas.microsoft.com/office/drawing/2014/main" id="{BA6739B6-86E4-5871-DB45-BC29C7D10EA6}"/>
              </a:ext>
            </a:extLst>
          </p:cNvPr>
          <p:cNvSpPr txBox="1"/>
          <p:nvPr/>
        </p:nvSpPr>
        <p:spPr>
          <a:xfrm>
            <a:off x="2637959" y="5846135"/>
            <a:ext cx="7091686"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ES" sz="2000" b="0" i="0" u="none" strike="noStrike" cap="none" spc="0" normalizeH="0" baseline="0" dirty="0">
                <a:ln>
                  <a:noFill/>
                </a:ln>
                <a:solidFill>
                  <a:srgbClr val="5E5E5E"/>
                </a:solidFill>
                <a:effectLst/>
                <a:uFillTx/>
                <a:latin typeface="+mn-lt"/>
                <a:ea typeface="+mn-ea"/>
                <a:cs typeface="+mn-cs"/>
                <a:sym typeface="Helvetica Neue"/>
              </a:rPr>
              <a:t>Why study synthetic enhancers and not genomic enhancers?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3" name="Image" descr="Image"/>
          <p:cNvPicPr>
            <a:picLocks noChangeAspect="1"/>
          </p:cNvPicPr>
          <p:nvPr/>
        </p:nvPicPr>
        <p:blipFill>
          <a:blip r:embed="rId2"/>
          <a:stretch>
            <a:fillRect/>
          </a:stretch>
        </p:blipFill>
        <p:spPr>
          <a:xfrm>
            <a:off x="717550" y="2343583"/>
            <a:ext cx="10756900" cy="1282701"/>
          </a:xfrm>
          <a:prstGeom prst="rect">
            <a:avLst/>
          </a:prstGeom>
          <a:ln w="12700">
            <a:miter lim="400000"/>
          </a:ln>
        </p:spPr>
      </p:pic>
      <p:pic>
        <p:nvPicPr>
          <p:cNvPr id="764" name="Image" descr="Image"/>
          <p:cNvPicPr>
            <a:picLocks noChangeAspect="1"/>
          </p:cNvPicPr>
          <p:nvPr/>
        </p:nvPicPr>
        <p:blipFill>
          <a:blip r:embed="rId3"/>
          <a:stretch>
            <a:fillRect/>
          </a:stretch>
        </p:blipFill>
        <p:spPr>
          <a:xfrm>
            <a:off x="717550" y="4034598"/>
            <a:ext cx="10756900" cy="1282701"/>
          </a:xfrm>
          <a:prstGeom prst="rect">
            <a:avLst/>
          </a:prstGeom>
          <a:ln w="12700">
            <a:miter lim="400000"/>
          </a:ln>
        </p:spPr>
      </p:pic>
      <p:pic>
        <p:nvPicPr>
          <p:cNvPr id="765" name="Image" descr="Image"/>
          <p:cNvPicPr>
            <a:picLocks noChangeAspect="1"/>
          </p:cNvPicPr>
          <p:nvPr/>
        </p:nvPicPr>
        <p:blipFill>
          <a:blip r:embed="rId4"/>
          <a:stretch>
            <a:fillRect/>
          </a:stretch>
        </p:blipFill>
        <p:spPr>
          <a:xfrm>
            <a:off x="9812273" y="5459561"/>
            <a:ext cx="1841501" cy="628651"/>
          </a:xfrm>
          <a:prstGeom prst="rect">
            <a:avLst/>
          </a:prstGeom>
          <a:ln w="12700">
            <a:miter lim="400000"/>
          </a:ln>
        </p:spPr>
      </p:pic>
      <p:sp>
        <p:nvSpPr>
          <p:cNvPr id="767" name="Rectangle"/>
          <p:cNvSpPr/>
          <p:nvPr/>
        </p:nvSpPr>
        <p:spPr>
          <a:xfrm>
            <a:off x="673100" y="4215667"/>
            <a:ext cx="11116568" cy="1017687"/>
          </a:xfrm>
          <a:prstGeom prst="rect">
            <a:avLst/>
          </a:prstGeom>
          <a:solidFill>
            <a:srgbClr val="FFFFFF"/>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774" name="Designing Synthetic Enhancers"/>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Designing Synthetic Enhancers</a:t>
            </a:r>
          </a:p>
        </p:txBody>
      </p:sp>
      <p:sp>
        <p:nvSpPr>
          <p:cNvPr id="776" name="Single-TF"/>
          <p:cNvSpPr/>
          <p:nvPr/>
        </p:nvSpPr>
        <p:spPr>
          <a:xfrm>
            <a:off x="1203595" y="2520517"/>
            <a:ext cx="1311025" cy="426104"/>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defTabSz="825500">
              <a:defRPr sz="3800">
                <a:solidFill>
                  <a:srgbClr val="000000"/>
                </a:solidFill>
                <a:latin typeface="Helvetica Neue Medium"/>
                <a:ea typeface="Helvetica Neue Medium"/>
                <a:cs typeface="Helvetica Neue Medium"/>
                <a:sym typeface="Helvetica Neue Medium"/>
              </a:defRPr>
            </a:lvl1pPr>
          </a:lstStyle>
          <a:p>
            <a:r>
              <a:rPr sz="1900"/>
              <a:t>Single-TF</a:t>
            </a:r>
          </a:p>
        </p:txBody>
      </p:sp>
      <p:sp>
        <p:nvSpPr>
          <p:cNvPr id="3" name="Foliennummernplatzhalter 2">
            <a:extLst>
              <a:ext uri="{FF2B5EF4-FFF2-40B4-BE49-F238E27FC236}">
                <a16:creationId xmlns:a16="http://schemas.microsoft.com/office/drawing/2014/main" id="{6E6C09C1-8F6C-733C-E47C-D28CF4118CAE}"/>
              </a:ext>
            </a:extLst>
          </p:cNvPr>
          <p:cNvSpPr>
            <a:spLocks noGrp="1"/>
          </p:cNvSpPr>
          <p:nvPr>
            <p:ph type="sldNum" sz="quarter" idx="2"/>
          </p:nvPr>
        </p:nvSpPr>
        <p:spPr/>
        <p:txBody>
          <a:bodyPr/>
          <a:lstStyle/>
          <a:p>
            <a:fld id="{86CB4B4D-7CA3-9044-876B-883B54F8677D}" type="slidenum">
              <a:rPr lang="de-DE" smtClean="0"/>
              <a:t>17</a:t>
            </a:fld>
            <a:endParaRPr lang="de-DE"/>
          </a:p>
        </p:txBody>
      </p:sp>
      <p:sp>
        <p:nvSpPr>
          <p:cNvPr id="2" name="Rectangle">
            <a:extLst>
              <a:ext uri="{FF2B5EF4-FFF2-40B4-BE49-F238E27FC236}">
                <a16:creationId xmlns:a16="http://schemas.microsoft.com/office/drawing/2014/main" id="{509E2AD4-13D2-AE1B-77FB-FB578022A18A}"/>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4" name="Rectangle">
            <a:extLst>
              <a:ext uri="{FF2B5EF4-FFF2-40B4-BE49-F238E27FC236}">
                <a16:creationId xmlns:a16="http://schemas.microsoft.com/office/drawing/2014/main" id="{FA83AB52-C4E2-19C8-E433-4DB5118F885F}"/>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5" name="Rectangle">
            <a:extLst>
              <a:ext uri="{FF2B5EF4-FFF2-40B4-BE49-F238E27FC236}">
                <a16:creationId xmlns:a16="http://schemas.microsoft.com/office/drawing/2014/main" id="{ABCAE62C-2925-9071-0C14-F4A7B049DFF6}"/>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6" name="Background">
            <a:extLst>
              <a:ext uri="{FF2B5EF4-FFF2-40B4-BE49-F238E27FC236}">
                <a16:creationId xmlns:a16="http://schemas.microsoft.com/office/drawing/2014/main" id="{AD60ABB2-A82C-7D43-38DC-0BFC48006B3F}"/>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7" name="Rectangle">
            <a:extLst>
              <a:ext uri="{FF2B5EF4-FFF2-40B4-BE49-F238E27FC236}">
                <a16:creationId xmlns:a16="http://schemas.microsoft.com/office/drawing/2014/main" id="{B0E225EB-3918-AC1E-8227-78B45D0AD616}"/>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27230-CD27-4577-8EE1-8D8B95971C92}"/>
            </a:ext>
          </a:extLst>
        </p:cNvPr>
        <p:cNvGrpSpPr/>
        <p:nvPr/>
      </p:nvGrpSpPr>
      <p:grpSpPr>
        <a:xfrm>
          <a:off x="0" y="0"/>
          <a:ext cx="0" cy="0"/>
          <a:chOff x="0" y="0"/>
          <a:chExt cx="0" cy="0"/>
        </a:xfrm>
      </p:grpSpPr>
      <p:pic>
        <p:nvPicPr>
          <p:cNvPr id="778" name="Image" descr="Image">
            <a:extLst>
              <a:ext uri="{FF2B5EF4-FFF2-40B4-BE49-F238E27FC236}">
                <a16:creationId xmlns:a16="http://schemas.microsoft.com/office/drawing/2014/main" id="{1154D968-3FBB-7C65-47F0-FE8EACEF53BA}"/>
              </a:ext>
            </a:extLst>
          </p:cNvPr>
          <p:cNvPicPr>
            <a:picLocks noChangeAspect="1"/>
          </p:cNvPicPr>
          <p:nvPr/>
        </p:nvPicPr>
        <p:blipFill>
          <a:blip r:embed="rId3"/>
          <a:stretch>
            <a:fillRect/>
          </a:stretch>
        </p:blipFill>
        <p:spPr>
          <a:xfrm>
            <a:off x="717550" y="2343583"/>
            <a:ext cx="10756900" cy="1282701"/>
          </a:xfrm>
          <a:prstGeom prst="rect">
            <a:avLst/>
          </a:prstGeom>
          <a:ln w="12700">
            <a:miter lim="400000"/>
          </a:ln>
        </p:spPr>
      </p:pic>
      <p:pic>
        <p:nvPicPr>
          <p:cNvPr id="779" name="Image" descr="Image">
            <a:extLst>
              <a:ext uri="{FF2B5EF4-FFF2-40B4-BE49-F238E27FC236}">
                <a16:creationId xmlns:a16="http://schemas.microsoft.com/office/drawing/2014/main" id="{EB54A8E2-DFFF-3B7A-A2EE-C34DD337931B}"/>
              </a:ext>
            </a:extLst>
          </p:cNvPr>
          <p:cNvPicPr>
            <a:picLocks noChangeAspect="1"/>
          </p:cNvPicPr>
          <p:nvPr/>
        </p:nvPicPr>
        <p:blipFill>
          <a:blip r:embed="rId4"/>
          <a:stretch>
            <a:fillRect/>
          </a:stretch>
        </p:blipFill>
        <p:spPr>
          <a:xfrm>
            <a:off x="717550" y="4034598"/>
            <a:ext cx="10756900" cy="1282701"/>
          </a:xfrm>
          <a:prstGeom prst="rect">
            <a:avLst/>
          </a:prstGeom>
          <a:ln w="12700">
            <a:miter lim="400000"/>
          </a:ln>
        </p:spPr>
      </p:pic>
      <p:pic>
        <p:nvPicPr>
          <p:cNvPr id="780" name="Image" descr="Image">
            <a:extLst>
              <a:ext uri="{FF2B5EF4-FFF2-40B4-BE49-F238E27FC236}">
                <a16:creationId xmlns:a16="http://schemas.microsoft.com/office/drawing/2014/main" id="{58D20F00-9AC4-4A8A-FF5D-17C58DDDB275}"/>
              </a:ext>
            </a:extLst>
          </p:cNvPr>
          <p:cNvPicPr>
            <a:picLocks noChangeAspect="1"/>
          </p:cNvPicPr>
          <p:nvPr/>
        </p:nvPicPr>
        <p:blipFill>
          <a:blip r:embed="rId5"/>
          <a:stretch>
            <a:fillRect/>
          </a:stretch>
        </p:blipFill>
        <p:spPr>
          <a:xfrm>
            <a:off x="9812273" y="5459561"/>
            <a:ext cx="1841501" cy="628651"/>
          </a:xfrm>
          <a:prstGeom prst="rect">
            <a:avLst/>
          </a:prstGeom>
          <a:ln w="12700">
            <a:miter lim="400000"/>
          </a:ln>
        </p:spPr>
      </p:pic>
      <p:sp>
        <p:nvSpPr>
          <p:cNvPr id="788" name="Designing Synthetic Enhancers">
            <a:extLst>
              <a:ext uri="{FF2B5EF4-FFF2-40B4-BE49-F238E27FC236}">
                <a16:creationId xmlns:a16="http://schemas.microsoft.com/office/drawing/2014/main" id="{1A44B2A7-DCA9-570E-F546-CB985103FD5F}"/>
              </a:ext>
            </a:extLst>
          </p:cNvPr>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Designing Synthetic Enhancers</a:t>
            </a:r>
          </a:p>
        </p:txBody>
      </p:sp>
      <p:sp>
        <p:nvSpPr>
          <p:cNvPr id="790" name="TF-pairs">
            <a:extLst>
              <a:ext uri="{FF2B5EF4-FFF2-40B4-BE49-F238E27FC236}">
                <a16:creationId xmlns:a16="http://schemas.microsoft.com/office/drawing/2014/main" id="{E8123432-8A3C-BFB1-7D8B-13DF0DB15C94}"/>
              </a:ext>
            </a:extLst>
          </p:cNvPr>
          <p:cNvSpPr/>
          <p:nvPr/>
        </p:nvSpPr>
        <p:spPr>
          <a:xfrm>
            <a:off x="1221024" y="4272735"/>
            <a:ext cx="1394659" cy="426105"/>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defTabSz="825500">
              <a:defRPr sz="3800">
                <a:solidFill>
                  <a:srgbClr val="000000"/>
                </a:solidFill>
                <a:latin typeface="Helvetica Neue Medium"/>
                <a:ea typeface="Helvetica Neue Medium"/>
                <a:cs typeface="Helvetica Neue Medium"/>
                <a:sym typeface="Helvetica Neue Medium"/>
              </a:defRPr>
            </a:lvl1pPr>
          </a:lstStyle>
          <a:p>
            <a:r>
              <a:rPr sz="1900"/>
              <a:t>TF-pairs</a:t>
            </a:r>
          </a:p>
        </p:txBody>
      </p:sp>
      <p:sp>
        <p:nvSpPr>
          <p:cNvPr id="791" name="Single-TF">
            <a:extLst>
              <a:ext uri="{FF2B5EF4-FFF2-40B4-BE49-F238E27FC236}">
                <a16:creationId xmlns:a16="http://schemas.microsoft.com/office/drawing/2014/main" id="{6C9C3A98-AFE8-77BF-55D9-790D0C68A902}"/>
              </a:ext>
            </a:extLst>
          </p:cNvPr>
          <p:cNvSpPr/>
          <p:nvPr/>
        </p:nvSpPr>
        <p:spPr>
          <a:xfrm>
            <a:off x="1203595" y="2520516"/>
            <a:ext cx="1311025" cy="426105"/>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defTabSz="825500">
              <a:defRPr sz="3800">
                <a:solidFill>
                  <a:srgbClr val="000000"/>
                </a:solidFill>
                <a:latin typeface="Helvetica Neue Medium"/>
                <a:ea typeface="Helvetica Neue Medium"/>
                <a:cs typeface="Helvetica Neue Medium"/>
                <a:sym typeface="Helvetica Neue Medium"/>
              </a:defRPr>
            </a:lvl1pPr>
          </a:lstStyle>
          <a:p>
            <a:r>
              <a:rPr sz="1900"/>
              <a:t>Single-TF</a:t>
            </a:r>
          </a:p>
        </p:txBody>
      </p:sp>
      <p:sp>
        <p:nvSpPr>
          <p:cNvPr id="792" name="40 TFs &amp; ~60,000 sequences">
            <a:extLst>
              <a:ext uri="{FF2B5EF4-FFF2-40B4-BE49-F238E27FC236}">
                <a16:creationId xmlns:a16="http://schemas.microsoft.com/office/drawing/2014/main" id="{173D85B3-F48C-3AB3-7F86-CDA562BB3AA4}"/>
              </a:ext>
            </a:extLst>
          </p:cNvPr>
          <p:cNvSpPr txBox="1"/>
          <p:nvPr/>
        </p:nvSpPr>
        <p:spPr>
          <a:xfrm>
            <a:off x="4768877" y="5528121"/>
            <a:ext cx="2660985"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3000"/>
            </a:lvl1pPr>
          </a:lstStyle>
          <a:p>
            <a:r>
              <a:rPr sz="1500" dirty="0"/>
              <a:t>40 TFs &amp; ~</a:t>
            </a:r>
            <a:r>
              <a:rPr lang="en-US" sz="1500" dirty="0"/>
              <a:t>100</a:t>
            </a:r>
            <a:r>
              <a:rPr sz="1500" dirty="0"/>
              <a:t>,000 sequences</a:t>
            </a:r>
          </a:p>
        </p:txBody>
      </p:sp>
      <p:sp>
        <p:nvSpPr>
          <p:cNvPr id="6" name="Foliennummernplatzhalter 5">
            <a:extLst>
              <a:ext uri="{FF2B5EF4-FFF2-40B4-BE49-F238E27FC236}">
                <a16:creationId xmlns:a16="http://schemas.microsoft.com/office/drawing/2014/main" id="{8D7E01E0-8A89-DB50-0EE8-F150D2759B86}"/>
              </a:ext>
            </a:extLst>
          </p:cNvPr>
          <p:cNvSpPr>
            <a:spLocks noGrp="1"/>
          </p:cNvSpPr>
          <p:nvPr>
            <p:ph type="sldNum" sz="quarter" idx="2"/>
          </p:nvPr>
        </p:nvSpPr>
        <p:spPr/>
        <p:txBody>
          <a:bodyPr/>
          <a:lstStyle/>
          <a:p>
            <a:fld id="{86CB4B4D-7CA3-9044-876B-883B54F8677D}" type="slidenum">
              <a:rPr lang="de-DE" smtClean="0"/>
              <a:t>18</a:t>
            </a:fld>
            <a:endParaRPr lang="de-DE"/>
          </a:p>
        </p:txBody>
      </p:sp>
      <p:sp>
        <p:nvSpPr>
          <p:cNvPr id="3" name="Rectangle">
            <a:extLst>
              <a:ext uri="{FF2B5EF4-FFF2-40B4-BE49-F238E27FC236}">
                <a16:creationId xmlns:a16="http://schemas.microsoft.com/office/drawing/2014/main" id="{3A46734A-41E7-8748-41BC-57DC492C1EAE}"/>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4" name="Rectangle">
            <a:extLst>
              <a:ext uri="{FF2B5EF4-FFF2-40B4-BE49-F238E27FC236}">
                <a16:creationId xmlns:a16="http://schemas.microsoft.com/office/drawing/2014/main" id="{2D87564B-2EE8-F0CC-6C00-8224A257B8B9}"/>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5" name="Rectangle">
            <a:extLst>
              <a:ext uri="{FF2B5EF4-FFF2-40B4-BE49-F238E27FC236}">
                <a16:creationId xmlns:a16="http://schemas.microsoft.com/office/drawing/2014/main" id="{057304E6-4858-FCCC-E52D-A457D263B157}"/>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7" name="Background">
            <a:extLst>
              <a:ext uri="{FF2B5EF4-FFF2-40B4-BE49-F238E27FC236}">
                <a16:creationId xmlns:a16="http://schemas.microsoft.com/office/drawing/2014/main" id="{F49A8688-B7D6-B45B-8E51-D264DA9DD9A7}"/>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8" name="Rectangle">
            <a:extLst>
              <a:ext uri="{FF2B5EF4-FFF2-40B4-BE49-F238E27FC236}">
                <a16:creationId xmlns:a16="http://schemas.microsoft.com/office/drawing/2014/main" id="{460B3B12-F0DE-F012-C8E7-420FC259FF51}"/>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064142273"/>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4" name="Image" descr="Image"/>
          <p:cNvPicPr>
            <a:picLocks noChangeAspect="1"/>
          </p:cNvPicPr>
          <p:nvPr/>
        </p:nvPicPr>
        <p:blipFill>
          <a:blip r:embed="rId3"/>
          <a:srcRect r="67632"/>
          <a:stretch>
            <a:fillRect/>
          </a:stretch>
        </p:blipFill>
        <p:spPr>
          <a:xfrm>
            <a:off x="6915924" y="2699091"/>
            <a:ext cx="2005676" cy="3391589"/>
          </a:xfrm>
          <a:prstGeom prst="rect">
            <a:avLst/>
          </a:prstGeom>
          <a:ln w="12700">
            <a:miter lim="400000"/>
          </a:ln>
        </p:spPr>
      </p:pic>
      <p:sp>
        <p:nvSpPr>
          <p:cNvPr id="815" name="Single-TF sequences encode broad activity"/>
          <p:cNvSpPr txBox="1"/>
          <p:nvPr/>
        </p:nvSpPr>
        <p:spPr>
          <a:xfrm>
            <a:off x="5612961" y="2249620"/>
            <a:ext cx="5975610"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825500">
              <a:defRPr sz="4500" b="1">
                <a:solidFill>
                  <a:srgbClr val="000000"/>
                </a:solidFill>
              </a:defRPr>
            </a:lvl1pPr>
          </a:lstStyle>
          <a:p>
            <a:r>
              <a:rPr sz="2250"/>
              <a:t>Single-TF sequences encode broad activity</a:t>
            </a:r>
          </a:p>
        </p:txBody>
      </p:sp>
      <p:sp>
        <p:nvSpPr>
          <p:cNvPr id="822" name="Principles of Enhancer Logic"/>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Principles of Enhancer Logic</a:t>
            </a:r>
          </a:p>
        </p:txBody>
      </p:sp>
      <p:pic>
        <p:nvPicPr>
          <p:cNvPr id="824" name="Image" descr="Image"/>
          <p:cNvPicPr>
            <a:picLocks noChangeAspect="1"/>
          </p:cNvPicPr>
          <p:nvPr/>
        </p:nvPicPr>
        <p:blipFill>
          <a:blip r:embed="rId3"/>
          <a:srcRect l="82729" b="8919"/>
          <a:stretch>
            <a:fillRect/>
          </a:stretch>
        </p:blipFill>
        <p:spPr>
          <a:xfrm>
            <a:off x="9007411" y="2746402"/>
            <a:ext cx="1040338" cy="3002818"/>
          </a:xfrm>
          <a:prstGeom prst="rect">
            <a:avLst/>
          </a:prstGeom>
          <a:ln w="12700">
            <a:miter lim="400000"/>
          </a:ln>
        </p:spPr>
      </p:pic>
      <p:sp>
        <p:nvSpPr>
          <p:cNvPr id="825" name="Activation"/>
          <p:cNvSpPr/>
          <p:nvPr/>
        </p:nvSpPr>
        <p:spPr>
          <a:xfrm rot="16200000">
            <a:off x="5943123" y="3187864"/>
            <a:ext cx="1273193" cy="347276"/>
          </a:xfrm>
          <a:prstGeom prst="rect">
            <a:avLst/>
          </a:prstGeom>
          <a:solidFill>
            <a:srgbClr val="A9A9A9"/>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defTabSz="825500">
              <a:defRPr sz="2600">
                <a:solidFill>
                  <a:srgbClr val="FFFFFF"/>
                </a:solidFill>
                <a:latin typeface="Helvetica Neue Medium"/>
                <a:ea typeface="Helvetica Neue Medium"/>
                <a:cs typeface="Helvetica Neue Medium"/>
                <a:sym typeface="Helvetica Neue Medium"/>
              </a:defRPr>
            </a:lvl1pPr>
          </a:lstStyle>
          <a:p>
            <a:pPr algn="ctr"/>
            <a:r>
              <a:rPr sz="1300"/>
              <a:t>Activation</a:t>
            </a:r>
          </a:p>
        </p:txBody>
      </p:sp>
      <p:sp>
        <p:nvSpPr>
          <p:cNvPr id="826" name="Repression"/>
          <p:cNvSpPr/>
          <p:nvPr/>
        </p:nvSpPr>
        <p:spPr>
          <a:xfrm rot="16200000">
            <a:off x="5965213" y="4565008"/>
            <a:ext cx="1229013" cy="347276"/>
          </a:xfrm>
          <a:prstGeom prst="rect">
            <a:avLst/>
          </a:prstGeom>
          <a:solidFill>
            <a:srgbClr val="A9A9A9"/>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defTabSz="825500">
              <a:defRPr sz="2600">
                <a:solidFill>
                  <a:srgbClr val="FFFFFF"/>
                </a:solidFill>
                <a:latin typeface="Helvetica Neue Medium"/>
                <a:ea typeface="Helvetica Neue Medium"/>
                <a:cs typeface="Helvetica Neue Medium"/>
                <a:sym typeface="Helvetica Neue Medium"/>
              </a:defRPr>
            </a:lvl1pPr>
          </a:lstStyle>
          <a:p>
            <a:pPr algn="ctr"/>
            <a:r>
              <a:rPr sz="1300"/>
              <a:t>Repression</a:t>
            </a:r>
          </a:p>
        </p:txBody>
      </p:sp>
      <p:sp>
        <p:nvSpPr>
          <p:cNvPr id="827" name="Activators &amp;…"/>
          <p:cNvSpPr txBox="1"/>
          <p:nvPr/>
        </p:nvSpPr>
        <p:spPr>
          <a:xfrm>
            <a:off x="789798" y="2436316"/>
            <a:ext cx="2005357" cy="8207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5000" b="1">
                <a:solidFill>
                  <a:srgbClr val="000000"/>
                </a:solidFill>
              </a:defRPr>
            </a:pPr>
            <a:r>
              <a:rPr sz="2500"/>
              <a:t>Activators &amp; </a:t>
            </a:r>
          </a:p>
          <a:p>
            <a:pPr defTabSz="412750">
              <a:defRPr sz="5000" b="1">
                <a:solidFill>
                  <a:srgbClr val="000000"/>
                </a:solidFill>
              </a:defRPr>
            </a:pPr>
            <a:r>
              <a:rPr sz="2500"/>
              <a:t>Repressors</a:t>
            </a:r>
          </a:p>
        </p:txBody>
      </p:sp>
      <p:sp>
        <p:nvSpPr>
          <p:cNvPr id="828" name="Mechanisms of…"/>
          <p:cNvSpPr txBox="1"/>
          <p:nvPr/>
        </p:nvSpPr>
        <p:spPr>
          <a:xfrm>
            <a:off x="789798" y="3544391"/>
            <a:ext cx="3021661" cy="8207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5000" b="1">
                <a:solidFill>
                  <a:srgbClr val="D5D5D5"/>
                </a:solidFill>
              </a:defRPr>
            </a:pPr>
            <a:r>
              <a:rPr sz="2500"/>
              <a:t>Mechanisms of </a:t>
            </a:r>
          </a:p>
          <a:p>
            <a:pPr defTabSz="412750">
              <a:defRPr sz="5000" b="1">
                <a:solidFill>
                  <a:srgbClr val="D5D5D5"/>
                </a:solidFill>
              </a:defRPr>
            </a:pPr>
            <a:r>
              <a:rPr sz="2500"/>
              <a:t>cell type-specificity</a:t>
            </a:r>
          </a:p>
        </p:txBody>
      </p:sp>
      <p:sp>
        <p:nvSpPr>
          <p:cNvPr id="3" name="Foliennummernplatzhalter 2">
            <a:extLst>
              <a:ext uri="{FF2B5EF4-FFF2-40B4-BE49-F238E27FC236}">
                <a16:creationId xmlns:a16="http://schemas.microsoft.com/office/drawing/2014/main" id="{C8266746-7F3D-8BC1-4B23-A03707824613}"/>
              </a:ext>
            </a:extLst>
          </p:cNvPr>
          <p:cNvSpPr>
            <a:spLocks noGrp="1"/>
          </p:cNvSpPr>
          <p:nvPr>
            <p:ph type="sldNum" sz="quarter" idx="2"/>
          </p:nvPr>
        </p:nvSpPr>
        <p:spPr/>
        <p:txBody>
          <a:bodyPr/>
          <a:lstStyle/>
          <a:p>
            <a:fld id="{86CB4B4D-7CA3-9044-876B-883B54F8677D}" type="slidenum">
              <a:rPr lang="de-DE" smtClean="0"/>
              <a:t>19</a:t>
            </a:fld>
            <a:endParaRPr lang="de-DE"/>
          </a:p>
        </p:txBody>
      </p:sp>
      <p:sp>
        <p:nvSpPr>
          <p:cNvPr id="2" name="TextBox 1">
            <a:extLst>
              <a:ext uri="{FF2B5EF4-FFF2-40B4-BE49-F238E27FC236}">
                <a16:creationId xmlns:a16="http://schemas.microsoft.com/office/drawing/2014/main" id="{C0507866-7867-EF34-7392-2C5BE2C1540B}"/>
              </a:ext>
            </a:extLst>
          </p:cNvPr>
          <p:cNvSpPr txBox="1"/>
          <p:nvPr/>
        </p:nvSpPr>
        <p:spPr>
          <a:xfrm>
            <a:off x="7616201" y="5947051"/>
            <a:ext cx="1550361" cy="2872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ES" sz="1200" b="0" i="0" u="none" strike="noStrike" cap="none" spc="0" normalizeH="0" baseline="0" dirty="0">
                <a:ln>
                  <a:noFill/>
                </a:ln>
                <a:solidFill>
                  <a:srgbClr val="5E5E5E"/>
                </a:solidFill>
                <a:effectLst/>
                <a:uFillTx/>
                <a:latin typeface="+mn-lt"/>
                <a:ea typeface="+mn-ea"/>
                <a:cs typeface="+mn-cs"/>
                <a:sym typeface="Helvetica Neue"/>
              </a:rPr>
              <a:t>Transcription Factors</a:t>
            </a:r>
          </a:p>
        </p:txBody>
      </p:sp>
      <p:sp>
        <p:nvSpPr>
          <p:cNvPr id="4" name="Rectangle">
            <a:extLst>
              <a:ext uri="{FF2B5EF4-FFF2-40B4-BE49-F238E27FC236}">
                <a16:creationId xmlns:a16="http://schemas.microsoft.com/office/drawing/2014/main" id="{D8F5B01C-6BF9-4B67-D6AE-D15409EDDCA5}"/>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5" name="Rectangle">
            <a:extLst>
              <a:ext uri="{FF2B5EF4-FFF2-40B4-BE49-F238E27FC236}">
                <a16:creationId xmlns:a16="http://schemas.microsoft.com/office/drawing/2014/main" id="{C0164BBC-BB6C-03EA-E48A-42003DA4DA54}"/>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6" name="Rectangle">
            <a:extLst>
              <a:ext uri="{FF2B5EF4-FFF2-40B4-BE49-F238E27FC236}">
                <a16:creationId xmlns:a16="http://schemas.microsoft.com/office/drawing/2014/main" id="{51E87177-7B17-BD4A-965B-5AAFCCC32596}"/>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7" name="Background">
            <a:extLst>
              <a:ext uri="{FF2B5EF4-FFF2-40B4-BE49-F238E27FC236}">
                <a16:creationId xmlns:a16="http://schemas.microsoft.com/office/drawing/2014/main" id="{3D4B83B8-AF8D-CA3B-3320-4F2A05629019}"/>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8" name="Rectangle">
            <a:extLst>
              <a:ext uri="{FF2B5EF4-FFF2-40B4-BE49-F238E27FC236}">
                <a16:creationId xmlns:a16="http://schemas.microsoft.com/office/drawing/2014/main" id="{D4ADCBC3-44DE-A9E6-EB57-008CA7775B88}"/>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4" name="Image" descr="Image"/>
          <p:cNvPicPr>
            <a:picLocks noChangeAspect="1"/>
          </p:cNvPicPr>
          <p:nvPr/>
        </p:nvPicPr>
        <p:blipFill>
          <a:blip r:embed="rId2"/>
          <a:srcRect l="42869" t="13080" r="41738" b="58660"/>
          <a:stretch>
            <a:fillRect/>
          </a:stretch>
        </p:blipFill>
        <p:spPr>
          <a:xfrm>
            <a:off x="5504799" y="3466460"/>
            <a:ext cx="2314533" cy="2635398"/>
          </a:xfrm>
          <a:prstGeom prst="rect">
            <a:avLst/>
          </a:prstGeom>
          <a:ln w="12700">
            <a:miter lim="400000"/>
          </a:ln>
        </p:spPr>
      </p:pic>
      <p:pic>
        <p:nvPicPr>
          <p:cNvPr id="835" name="Image" descr="Image"/>
          <p:cNvPicPr>
            <a:picLocks noChangeAspect="1"/>
          </p:cNvPicPr>
          <p:nvPr/>
        </p:nvPicPr>
        <p:blipFill>
          <a:blip r:embed="rId2"/>
          <a:srcRect l="80306" t="13081" r="4073" b="59946"/>
          <a:stretch>
            <a:fillRect/>
          </a:stretch>
        </p:blipFill>
        <p:spPr>
          <a:xfrm>
            <a:off x="8184793" y="3463275"/>
            <a:ext cx="2314513" cy="2478527"/>
          </a:xfrm>
          <a:prstGeom prst="rect">
            <a:avLst/>
          </a:prstGeom>
          <a:ln w="12700">
            <a:miter lim="400000"/>
          </a:ln>
        </p:spPr>
      </p:pic>
      <p:pic>
        <p:nvPicPr>
          <p:cNvPr id="836" name="Image" descr="Image"/>
          <p:cNvPicPr>
            <a:picLocks noChangeAspect="1"/>
          </p:cNvPicPr>
          <p:nvPr/>
        </p:nvPicPr>
        <p:blipFill>
          <a:blip r:embed="rId2"/>
          <a:srcRect l="93047" t="8096" b="66662"/>
          <a:stretch>
            <a:fillRect/>
          </a:stretch>
        </p:blipFill>
        <p:spPr>
          <a:xfrm>
            <a:off x="10642536" y="3732681"/>
            <a:ext cx="790453" cy="1779694"/>
          </a:xfrm>
          <a:prstGeom prst="rect">
            <a:avLst/>
          </a:prstGeom>
          <a:ln w="12700">
            <a:miter lim="400000"/>
          </a:ln>
        </p:spPr>
      </p:pic>
      <p:pic>
        <p:nvPicPr>
          <p:cNvPr id="837" name="Image" descr="Image"/>
          <p:cNvPicPr>
            <a:picLocks noChangeAspect="1"/>
          </p:cNvPicPr>
          <p:nvPr/>
        </p:nvPicPr>
        <p:blipFill>
          <a:blip r:embed="rId3"/>
          <a:stretch>
            <a:fillRect/>
          </a:stretch>
        </p:blipFill>
        <p:spPr>
          <a:xfrm>
            <a:off x="10601468" y="4040502"/>
            <a:ext cx="371046" cy="1484181"/>
          </a:xfrm>
          <a:prstGeom prst="rect">
            <a:avLst/>
          </a:prstGeom>
          <a:ln w="12700">
            <a:miter lim="400000"/>
          </a:ln>
        </p:spPr>
      </p:pic>
      <p:sp>
        <p:nvSpPr>
          <p:cNvPr id="844" name="Principles of Enhancer Logic"/>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Principles of Enhancer Logic</a:t>
            </a:r>
          </a:p>
        </p:txBody>
      </p:sp>
      <p:sp>
        <p:nvSpPr>
          <p:cNvPr id="846" name="Pairs of TFs encode cell type specificity"/>
          <p:cNvSpPr txBox="1"/>
          <p:nvPr/>
        </p:nvSpPr>
        <p:spPr>
          <a:xfrm>
            <a:off x="5206473" y="2372865"/>
            <a:ext cx="5490286"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825500">
              <a:defRPr sz="4500" b="1">
                <a:solidFill>
                  <a:srgbClr val="000000"/>
                </a:solidFill>
              </a:defRPr>
            </a:lvl1pPr>
          </a:lstStyle>
          <a:p>
            <a:r>
              <a:rPr sz="2250"/>
              <a:t>Pairs of TFs encode cell type specificity</a:t>
            </a:r>
          </a:p>
        </p:txBody>
      </p:sp>
      <p:sp>
        <p:nvSpPr>
          <p:cNvPr id="847" name="Single-TF"/>
          <p:cNvSpPr/>
          <p:nvPr/>
        </p:nvSpPr>
        <p:spPr>
          <a:xfrm>
            <a:off x="5952096" y="2903937"/>
            <a:ext cx="1311025" cy="426104"/>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defTabSz="825500">
              <a:defRPr sz="3800">
                <a:solidFill>
                  <a:srgbClr val="000000"/>
                </a:solidFill>
                <a:latin typeface="Helvetica Neue Medium"/>
                <a:ea typeface="Helvetica Neue Medium"/>
                <a:cs typeface="Helvetica Neue Medium"/>
                <a:sym typeface="Helvetica Neue Medium"/>
              </a:defRPr>
            </a:lvl1pPr>
          </a:lstStyle>
          <a:p>
            <a:r>
              <a:rPr sz="1900"/>
              <a:t>Single-TF</a:t>
            </a:r>
          </a:p>
        </p:txBody>
      </p:sp>
      <p:sp>
        <p:nvSpPr>
          <p:cNvPr id="848" name="TF pairs"/>
          <p:cNvSpPr/>
          <p:nvPr/>
        </p:nvSpPr>
        <p:spPr>
          <a:xfrm>
            <a:off x="8564512" y="2903937"/>
            <a:ext cx="1311024" cy="426104"/>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lvl1pPr defTabSz="825500">
              <a:defRPr sz="3800">
                <a:solidFill>
                  <a:srgbClr val="000000"/>
                </a:solidFill>
                <a:latin typeface="Helvetica Neue Medium"/>
                <a:ea typeface="Helvetica Neue Medium"/>
                <a:cs typeface="Helvetica Neue Medium"/>
                <a:sym typeface="Helvetica Neue Medium"/>
              </a:defRPr>
            </a:lvl1pPr>
          </a:lstStyle>
          <a:p>
            <a:r>
              <a:rPr sz="1900"/>
              <a:t>TF pairs</a:t>
            </a:r>
          </a:p>
        </p:txBody>
      </p:sp>
      <p:sp>
        <p:nvSpPr>
          <p:cNvPr id="849" name="Activators &amp;…"/>
          <p:cNvSpPr txBox="1"/>
          <p:nvPr/>
        </p:nvSpPr>
        <p:spPr>
          <a:xfrm>
            <a:off x="789798" y="2436316"/>
            <a:ext cx="2005357" cy="8207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5000" b="1">
                <a:solidFill>
                  <a:srgbClr val="D5D5D5"/>
                </a:solidFill>
              </a:defRPr>
            </a:pPr>
            <a:r>
              <a:rPr sz="2500"/>
              <a:t>Activators &amp; </a:t>
            </a:r>
          </a:p>
          <a:p>
            <a:pPr defTabSz="412750">
              <a:defRPr sz="5000" b="1">
                <a:solidFill>
                  <a:srgbClr val="D5D5D5"/>
                </a:solidFill>
              </a:defRPr>
            </a:pPr>
            <a:r>
              <a:rPr sz="2500"/>
              <a:t>Repressors</a:t>
            </a:r>
          </a:p>
        </p:txBody>
      </p:sp>
      <p:sp>
        <p:nvSpPr>
          <p:cNvPr id="850" name="Mechanisms of…"/>
          <p:cNvSpPr txBox="1"/>
          <p:nvPr/>
        </p:nvSpPr>
        <p:spPr>
          <a:xfrm>
            <a:off x="789798" y="3544391"/>
            <a:ext cx="3021661" cy="8207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5000" b="1">
                <a:solidFill>
                  <a:srgbClr val="000000"/>
                </a:solidFill>
              </a:defRPr>
            </a:pPr>
            <a:r>
              <a:rPr sz="2500"/>
              <a:t>Mechanisms of </a:t>
            </a:r>
          </a:p>
          <a:p>
            <a:pPr defTabSz="412750">
              <a:defRPr sz="5000" b="1">
                <a:solidFill>
                  <a:srgbClr val="000000"/>
                </a:solidFill>
              </a:defRPr>
            </a:pPr>
            <a:r>
              <a:rPr sz="2500"/>
              <a:t>cell type-specificity</a:t>
            </a:r>
          </a:p>
        </p:txBody>
      </p:sp>
      <p:sp>
        <p:nvSpPr>
          <p:cNvPr id="3" name="Foliennummernplatzhalter 2">
            <a:extLst>
              <a:ext uri="{FF2B5EF4-FFF2-40B4-BE49-F238E27FC236}">
                <a16:creationId xmlns:a16="http://schemas.microsoft.com/office/drawing/2014/main" id="{2153134C-86B4-CA83-98B2-6DA4B9BEB43E}"/>
              </a:ext>
            </a:extLst>
          </p:cNvPr>
          <p:cNvSpPr>
            <a:spLocks noGrp="1"/>
          </p:cNvSpPr>
          <p:nvPr>
            <p:ph type="sldNum" sz="quarter" idx="2"/>
          </p:nvPr>
        </p:nvSpPr>
        <p:spPr/>
        <p:txBody>
          <a:bodyPr/>
          <a:lstStyle/>
          <a:p>
            <a:fld id="{86CB4B4D-7CA3-9044-876B-883B54F8677D}" type="slidenum">
              <a:rPr lang="de-DE" smtClean="0"/>
              <a:t>20</a:t>
            </a:fld>
            <a:endParaRPr lang="de-DE"/>
          </a:p>
        </p:txBody>
      </p:sp>
      <p:sp>
        <p:nvSpPr>
          <p:cNvPr id="2" name="Rectangle">
            <a:extLst>
              <a:ext uri="{FF2B5EF4-FFF2-40B4-BE49-F238E27FC236}">
                <a16:creationId xmlns:a16="http://schemas.microsoft.com/office/drawing/2014/main" id="{91256D53-F3BB-A33B-8307-D706F3CB9970}"/>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4" name="Rectangle">
            <a:extLst>
              <a:ext uri="{FF2B5EF4-FFF2-40B4-BE49-F238E27FC236}">
                <a16:creationId xmlns:a16="http://schemas.microsoft.com/office/drawing/2014/main" id="{638D9E40-765B-54AC-B5A3-7398C9A8D519}"/>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5" name="Rectangle">
            <a:extLst>
              <a:ext uri="{FF2B5EF4-FFF2-40B4-BE49-F238E27FC236}">
                <a16:creationId xmlns:a16="http://schemas.microsoft.com/office/drawing/2014/main" id="{F80034C1-55AC-1B8B-E99E-DF87D9BD4B98}"/>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6" name="Background">
            <a:extLst>
              <a:ext uri="{FF2B5EF4-FFF2-40B4-BE49-F238E27FC236}">
                <a16:creationId xmlns:a16="http://schemas.microsoft.com/office/drawing/2014/main" id="{D7C73BB0-EC2D-8E2D-EC3A-62C9485D191B}"/>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7" name="Rectangle">
            <a:extLst>
              <a:ext uri="{FF2B5EF4-FFF2-40B4-BE49-F238E27FC236}">
                <a16:creationId xmlns:a16="http://schemas.microsoft.com/office/drawing/2014/main" id="{AB2FD4F7-0BAF-7801-C00E-F4660C592DAB}"/>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Activator-Repressor Duality"/>
          <p:cNvSpPr txBox="1"/>
          <p:nvPr/>
        </p:nvSpPr>
        <p:spPr>
          <a:xfrm>
            <a:off x="6433715" y="2277150"/>
            <a:ext cx="3843745" cy="397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825500">
              <a:defRPr sz="4500" b="1">
                <a:solidFill>
                  <a:srgbClr val="000000"/>
                </a:solidFill>
              </a:defRPr>
            </a:lvl1pPr>
          </a:lstStyle>
          <a:p>
            <a:r>
              <a:rPr sz="2250"/>
              <a:t>Activator-Repressor Duality</a:t>
            </a:r>
          </a:p>
        </p:txBody>
      </p:sp>
      <p:pic>
        <p:nvPicPr>
          <p:cNvPr id="855" name="Image" descr="Image"/>
          <p:cNvPicPr>
            <a:picLocks noChangeAspect="1"/>
          </p:cNvPicPr>
          <p:nvPr/>
        </p:nvPicPr>
        <p:blipFill>
          <a:blip r:embed="rId3"/>
          <a:srcRect/>
          <a:stretch>
            <a:fillRect/>
          </a:stretch>
        </p:blipFill>
        <p:spPr>
          <a:xfrm>
            <a:off x="7087796" y="2804945"/>
            <a:ext cx="3458112" cy="3114940"/>
          </a:xfrm>
          <a:prstGeom prst="rect">
            <a:avLst/>
          </a:prstGeom>
          <a:ln w="12700">
            <a:miter lim="400000"/>
          </a:ln>
        </p:spPr>
      </p:pic>
      <p:sp>
        <p:nvSpPr>
          <p:cNvPr id="862" name="Principles of Enhancer Logic"/>
          <p:cNvSpPr txBox="1"/>
          <p:nvPr/>
        </p:nvSpPr>
        <p:spPr>
          <a:xfrm>
            <a:off x="603250" y="1047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algn="l">
              <a:lnSpc>
                <a:spcPct val="80000"/>
              </a:lnSpc>
              <a:defRPr sz="8500" b="1" spc="-170">
                <a:solidFill>
                  <a:srgbClr val="000000"/>
                </a:solidFill>
              </a:defRPr>
            </a:lvl1pPr>
          </a:lstStyle>
          <a:p>
            <a:r>
              <a:rPr sz="4250"/>
              <a:t>Principles of Enhancer Logic</a:t>
            </a:r>
          </a:p>
        </p:txBody>
      </p:sp>
      <p:sp>
        <p:nvSpPr>
          <p:cNvPr id="864" name="Activators &amp;…"/>
          <p:cNvSpPr txBox="1"/>
          <p:nvPr/>
        </p:nvSpPr>
        <p:spPr>
          <a:xfrm>
            <a:off x="789798" y="2436316"/>
            <a:ext cx="2005357" cy="8207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5000" b="1">
                <a:solidFill>
                  <a:srgbClr val="D5D5D5"/>
                </a:solidFill>
              </a:defRPr>
            </a:pPr>
            <a:r>
              <a:rPr sz="2500"/>
              <a:t>Activators &amp; </a:t>
            </a:r>
          </a:p>
          <a:p>
            <a:pPr defTabSz="412750">
              <a:defRPr sz="5000" b="1">
                <a:solidFill>
                  <a:srgbClr val="D5D5D5"/>
                </a:solidFill>
              </a:defRPr>
            </a:pPr>
            <a:r>
              <a:rPr sz="2500"/>
              <a:t>Repressors</a:t>
            </a:r>
          </a:p>
        </p:txBody>
      </p:sp>
      <p:sp>
        <p:nvSpPr>
          <p:cNvPr id="865" name="Mechanisms of…"/>
          <p:cNvSpPr txBox="1"/>
          <p:nvPr/>
        </p:nvSpPr>
        <p:spPr>
          <a:xfrm>
            <a:off x="789798" y="3544391"/>
            <a:ext cx="3021661" cy="8207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a:defRPr sz="5000" b="1">
                <a:solidFill>
                  <a:srgbClr val="000000"/>
                </a:solidFill>
              </a:defRPr>
            </a:pPr>
            <a:r>
              <a:rPr sz="2500"/>
              <a:t>Mechanisms of </a:t>
            </a:r>
          </a:p>
          <a:p>
            <a:pPr defTabSz="412750">
              <a:defRPr sz="5000" b="1">
                <a:solidFill>
                  <a:srgbClr val="000000"/>
                </a:solidFill>
              </a:defRPr>
            </a:pPr>
            <a:r>
              <a:rPr sz="2500"/>
              <a:t>cell type-specificity</a:t>
            </a:r>
          </a:p>
        </p:txBody>
      </p:sp>
      <p:pic>
        <p:nvPicPr>
          <p:cNvPr id="867" name="Image" descr="Image"/>
          <p:cNvPicPr>
            <a:picLocks noChangeAspect="1"/>
          </p:cNvPicPr>
          <p:nvPr/>
        </p:nvPicPr>
        <p:blipFill>
          <a:blip r:embed="rId4"/>
          <a:stretch>
            <a:fillRect/>
          </a:stretch>
        </p:blipFill>
        <p:spPr>
          <a:xfrm>
            <a:off x="6377082" y="3013323"/>
            <a:ext cx="722026" cy="2349864"/>
          </a:xfrm>
          <a:prstGeom prst="rect">
            <a:avLst/>
          </a:prstGeom>
          <a:ln w="12700">
            <a:miter lim="400000"/>
          </a:ln>
        </p:spPr>
      </p:pic>
      <p:sp>
        <p:nvSpPr>
          <p:cNvPr id="3" name="Foliennummernplatzhalter 2">
            <a:extLst>
              <a:ext uri="{FF2B5EF4-FFF2-40B4-BE49-F238E27FC236}">
                <a16:creationId xmlns:a16="http://schemas.microsoft.com/office/drawing/2014/main" id="{9F30188B-9C8E-744A-DBB5-F35ADE945188}"/>
              </a:ext>
            </a:extLst>
          </p:cNvPr>
          <p:cNvSpPr>
            <a:spLocks noGrp="1"/>
          </p:cNvSpPr>
          <p:nvPr>
            <p:ph type="sldNum" sz="quarter" idx="2"/>
          </p:nvPr>
        </p:nvSpPr>
        <p:spPr/>
        <p:txBody>
          <a:bodyPr/>
          <a:lstStyle/>
          <a:p>
            <a:fld id="{86CB4B4D-7CA3-9044-876B-883B54F8677D}" type="slidenum">
              <a:rPr lang="de-DE" smtClean="0"/>
              <a:t>21</a:t>
            </a:fld>
            <a:endParaRPr lang="de-DE"/>
          </a:p>
        </p:txBody>
      </p:sp>
      <p:sp>
        <p:nvSpPr>
          <p:cNvPr id="2" name="Rectangle">
            <a:extLst>
              <a:ext uri="{FF2B5EF4-FFF2-40B4-BE49-F238E27FC236}">
                <a16:creationId xmlns:a16="http://schemas.microsoft.com/office/drawing/2014/main" id="{3216956E-4A06-4297-C275-3AE1FDE3524E}"/>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4" name="Rectangle">
            <a:extLst>
              <a:ext uri="{FF2B5EF4-FFF2-40B4-BE49-F238E27FC236}">
                <a16:creationId xmlns:a16="http://schemas.microsoft.com/office/drawing/2014/main" id="{15FC39BB-1C4F-2E67-C455-38349011452F}"/>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5" name="Rectangle">
            <a:extLst>
              <a:ext uri="{FF2B5EF4-FFF2-40B4-BE49-F238E27FC236}">
                <a16:creationId xmlns:a16="http://schemas.microsoft.com/office/drawing/2014/main" id="{0C79D390-49B9-78E0-9683-B69D94EF8B61}"/>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6" name="Background">
            <a:extLst>
              <a:ext uri="{FF2B5EF4-FFF2-40B4-BE49-F238E27FC236}">
                <a16:creationId xmlns:a16="http://schemas.microsoft.com/office/drawing/2014/main" id="{20F42702-F14E-A21A-1A19-AB7578F55F52}"/>
              </a:ext>
            </a:extLst>
          </p:cNvPr>
          <p:cNvSpPr txBox="1"/>
          <p:nvPr/>
        </p:nvSpPr>
        <p:spPr>
          <a:xfrm>
            <a:off x="5400849" y="408166"/>
            <a:ext cx="1394614"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Rules of enhancer logic</a:t>
            </a:r>
            <a:endParaRPr sz="1000" kern="0" dirty="0">
              <a:solidFill>
                <a:srgbClr val="5E5E5E"/>
              </a:solidFill>
              <a:latin typeface="Helvetica Neue"/>
              <a:ea typeface="Helvetica Neue"/>
              <a:cs typeface="Helvetica Neue"/>
              <a:sym typeface="Helvetica Neue"/>
            </a:endParaRPr>
          </a:p>
        </p:txBody>
      </p:sp>
      <p:sp>
        <p:nvSpPr>
          <p:cNvPr id="7" name="Rectangle">
            <a:extLst>
              <a:ext uri="{FF2B5EF4-FFF2-40B4-BE49-F238E27FC236}">
                <a16:creationId xmlns:a16="http://schemas.microsoft.com/office/drawing/2014/main" id="{6645AB41-FE4B-8817-644B-906289236A05}"/>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 name="Rectangle"/>
          <p:cNvSpPr/>
          <p:nvPr/>
        </p:nvSpPr>
        <p:spPr>
          <a:xfrm>
            <a:off x="10119215" y="1963159"/>
            <a:ext cx="1984157" cy="918653"/>
          </a:xfrm>
          <a:prstGeom prst="rect">
            <a:avLst/>
          </a:prstGeom>
          <a:solidFill>
            <a:srgbClr val="FFFFFF"/>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14" name="From bulk to single-cell: sc-lentiMPRA"/>
          <p:cNvSpPr txBox="1"/>
          <p:nvPr/>
        </p:nvSpPr>
        <p:spPr>
          <a:xfrm>
            <a:off x="603250" y="1047750"/>
            <a:ext cx="10985500" cy="716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a:lnSpc>
                <a:spcPct val="80000"/>
              </a:lnSpc>
              <a:defRPr sz="8500" b="1" spc="-170">
                <a:solidFill>
                  <a:srgbClr val="000000"/>
                </a:solidFill>
              </a:defRPr>
            </a:lvl1pPr>
          </a:lstStyle>
          <a:p>
            <a:pPr defTabSz="1219169" hangingPunct="0"/>
            <a:r>
              <a:rPr sz="4250" kern="0" spc="-85" dirty="0">
                <a:latin typeface="Helvetica Neue"/>
                <a:ea typeface="Helvetica Neue"/>
                <a:cs typeface="Helvetica Neue"/>
                <a:sym typeface="Helvetica Neue"/>
              </a:rPr>
              <a:t>From bulk to single-cell: </a:t>
            </a:r>
            <a:r>
              <a:rPr sz="4250" kern="0" spc="-85" dirty="0" err="1">
                <a:latin typeface="Helvetica Neue"/>
                <a:ea typeface="Helvetica Neue"/>
                <a:cs typeface="Helvetica Neue"/>
                <a:sym typeface="Helvetica Neue"/>
              </a:rPr>
              <a:t>s</a:t>
            </a:r>
            <a:r>
              <a:rPr lang="en-US" sz="4250" kern="0" spc="-85" dirty="0" err="1">
                <a:latin typeface="Helvetica Neue"/>
                <a:ea typeface="Helvetica Neue"/>
                <a:cs typeface="Helvetica Neue"/>
                <a:sym typeface="Helvetica Neue"/>
              </a:rPr>
              <a:t>c</a:t>
            </a:r>
            <a:r>
              <a:rPr sz="4250" kern="0" spc="-85" dirty="0" err="1">
                <a:latin typeface="Helvetica Neue"/>
                <a:ea typeface="Helvetica Neue"/>
                <a:cs typeface="Helvetica Neue"/>
                <a:sym typeface="Helvetica Neue"/>
              </a:rPr>
              <a:t>MPRA</a:t>
            </a:r>
            <a:endParaRPr sz="4250" kern="0" spc="-85" dirty="0">
              <a:latin typeface="Helvetica Neue"/>
              <a:ea typeface="Helvetica Neue"/>
              <a:cs typeface="Helvetica Neue"/>
              <a:sym typeface="Helvetica Neue"/>
            </a:endParaRPr>
          </a:p>
        </p:txBody>
      </p:sp>
      <p:pic>
        <p:nvPicPr>
          <p:cNvPr id="1016" name="Image" descr="Image"/>
          <p:cNvPicPr>
            <a:picLocks noChangeAspect="1"/>
          </p:cNvPicPr>
          <p:nvPr/>
        </p:nvPicPr>
        <p:blipFill>
          <a:blip r:embed="rId2"/>
          <a:srcRect/>
          <a:stretch>
            <a:fillRect/>
          </a:stretch>
        </p:blipFill>
        <p:spPr>
          <a:xfrm>
            <a:off x="1109609" y="2540675"/>
            <a:ext cx="9972782" cy="3223481"/>
          </a:xfrm>
          <a:prstGeom prst="rect">
            <a:avLst/>
          </a:prstGeom>
          <a:ln w="12700">
            <a:miter lim="400000"/>
          </a:ln>
        </p:spPr>
      </p:pic>
      <p:pic>
        <p:nvPicPr>
          <p:cNvPr id="4" name="Image" descr="Image">
            <a:extLst>
              <a:ext uri="{FF2B5EF4-FFF2-40B4-BE49-F238E27FC236}">
                <a16:creationId xmlns:a16="http://schemas.microsoft.com/office/drawing/2014/main" id="{EBB33E28-31CC-4DBA-9CF3-F3A7FFAD031A}"/>
              </a:ext>
            </a:extLst>
          </p:cNvPr>
          <p:cNvPicPr>
            <a:picLocks noChangeAspect="1"/>
          </p:cNvPicPr>
          <p:nvPr/>
        </p:nvPicPr>
        <p:blipFill rotWithShape="1">
          <a:blip r:embed="rId3"/>
          <a:srcRect l="14808" t="12659" r="60829" b="70389"/>
          <a:stretch/>
        </p:blipFill>
        <p:spPr>
          <a:xfrm>
            <a:off x="2899708" y="3131719"/>
            <a:ext cx="911026" cy="596220"/>
          </a:xfrm>
          <a:prstGeom prst="rect">
            <a:avLst/>
          </a:prstGeom>
          <a:ln w="12700">
            <a:miter lim="400000"/>
          </a:ln>
        </p:spPr>
      </p:pic>
      <p:sp>
        <p:nvSpPr>
          <p:cNvPr id="6" name="Foliennummernplatzhalter 5">
            <a:extLst>
              <a:ext uri="{FF2B5EF4-FFF2-40B4-BE49-F238E27FC236}">
                <a16:creationId xmlns:a16="http://schemas.microsoft.com/office/drawing/2014/main" id="{094EB1B4-01CA-147A-38FC-D1B6C2EAA552}"/>
              </a:ext>
            </a:extLst>
          </p:cNvPr>
          <p:cNvSpPr>
            <a:spLocks noGrp="1"/>
          </p:cNvSpPr>
          <p:nvPr>
            <p:ph type="sldNum" sz="quarter" idx="2"/>
          </p:nvPr>
        </p:nvSpPr>
        <p:spPr/>
        <p:txBody>
          <a:bodyPr/>
          <a:lstStyle/>
          <a:p>
            <a:fld id="{86CB4B4D-7CA3-9044-876B-883B54F8677D}" type="slidenum">
              <a:rPr lang="de-DE" smtClean="0"/>
              <a:t>22</a:t>
            </a:fld>
            <a:endParaRPr lang="de-DE"/>
          </a:p>
        </p:txBody>
      </p:sp>
      <p:sp>
        <p:nvSpPr>
          <p:cNvPr id="2" name="Rectangle">
            <a:extLst>
              <a:ext uri="{FF2B5EF4-FFF2-40B4-BE49-F238E27FC236}">
                <a16:creationId xmlns:a16="http://schemas.microsoft.com/office/drawing/2014/main" id="{703F8A7E-4925-C1AC-29C7-9C2DCAB9951C}"/>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5" name="Rectangle">
            <a:extLst>
              <a:ext uri="{FF2B5EF4-FFF2-40B4-BE49-F238E27FC236}">
                <a16:creationId xmlns:a16="http://schemas.microsoft.com/office/drawing/2014/main" id="{930D02A3-13DD-F835-D4B9-9B2F81804BC6}"/>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7" name="Rectangle">
            <a:extLst>
              <a:ext uri="{FF2B5EF4-FFF2-40B4-BE49-F238E27FC236}">
                <a16:creationId xmlns:a16="http://schemas.microsoft.com/office/drawing/2014/main" id="{41932BF4-FDD1-33DD-5212-21E3F8DFE048}"/>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9784ADA8-CECB-F2DB-401A-13AC870E0CF8}"/>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8" name="Background">
            <a:extLst>
              <a:ext uri="{FF2B5EF4-FFF2-40B4-BE49-F238E27FC236}">
                <a16:creationId xmlns:a16="http://schemas.microsoft.com/office/drawing/2014/main" id="{6E53C6EB-F59D-5F74-0221-0ED998B92525}"/>
              </a:ext>
            </a:extLst>
          </p:cNvPr>
          <p:cNvSpPr txBox="1"/>
          <p:nvPr/>
        </p:nvSpPr>
        <p:spPr>
          <a:xfrm>
            <a:off x="9707476" y="408166"/>
            <a:ext cx="1053173"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Single-cell MPRA</a:t>
            </a:r>
            <a:endParaRPr sz="1000" kern="0" dirty="0">
              <a:solidFill>
                <a:srgbClr val="5E5E5E"/>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45301021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9" name="Enhancer activity at single-cell resolution"/>
          <p:cNvSpPr txBox="1"/>
          <p:nvPr/>
        </p:nvSpPr>
        <p:spPr>
          <a:xfrm>
            <a:off x="603250" y="1047750"/>
            <a:ext cx="10985500" cy="716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algn="l">
              <a:lnSpc>
                <a:spcPct val="80000"/>
              </a:lnSpc>
              <a:defRPr sz="8500" b="1" spc="-170">
                <a:solidFill>
                  <a:srgbClr val="000000"/>
                </a:solidFill>
              </a:defRPr>
            </a:lvl1pPr>
          </a:lstStyle>
          <a:p>
            <a:pPr defTabSz="1219169" hangingPunct="0"/>
            <a:r>
              <a:rPr sz="4250" kern="0" spc="-85" dirty="0">
                <a:latin typeface="Helvetica Neue"/>
                <a:ea typeface="Helvetica Neue"/>
                <a:cs typeface="Helvetica Neue"/>
                <a:sym typeface="Helvetica Neue"/>
              </a:rPr>
              <a:t>Enhancer activity at single-cell resolution </a:t>
            </a:r>
          </a:p>
        </p:txBody>
      </p:sp>
      <p:sp>
        <p:nvSpPr>
          <p:cNvPr id="1111" name="Square"/>
          <p:cNvSpPr/>
          <p:nvPr/>
        </p:nvSpPr>
        <p:spPr>
          <a:xfrm>
            <a:off x="340489" y="2943050"/>
            <a:ext cx="635001" cy="635001"/>
          </a:xfrm>
          <a:prstGeom prst="rect">
            <a:avLst/>
          </a:prstGeom>
          <a:solidFill>
            <a:srgbClr val="FFFFFF"/>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12" name="Square"/>
          <p:cNvSpPr/>
          <p:nvPr/>
        </p:nvSpPr>
        <p:spPr>
          <a:xfrm>
            <a:off x="490809" y="2218992"/>
            <a:ext cx="635001" cy="635001"/>
          </a:xfrm>
          <a:prstGeom prst="rect">
            <a:avLst/>
          </a:prstGeom>
          <a:solidFill>
            <a:srgbClr val="FFFFFF"/>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pic>
        <p:nvPicPr>
          <p:cNvPr id="1114" name="Image" descr="Image"/>
          <p:cNvPicPr>
            <a:picLocks noChangeAspect="1"/>
          </p:cNvPicPr>
          <p:nvPr/>
        </p:nvPicPr>
        <p:blipFill>
          <a:blip r:embed="rId3"/>
          <a:srcRect l="8882" t="23875" r="49047" b="26758"/>
          <a:stretch>
            <a:fillRect/>
          </a:stretch>
        </p:blipFill>
        <p:spPr>
          <a:xfrm>
            <a:off x="7591487" y="2668587"/>
            <a:ext cx="3108483" cy="2736110"/>
          </a:xfrm>
          <a:prstGeom prst="rect">
            <a:avLst/>
          </a:prstGeom>
          <a:ln w="12700">
            <a:miter lim="400000"/>
          </a:ln>
        </p:spPr>
      </p:pic>
      <p:pic>
        <p:nvPicPr>
          <p:cNvPr id="1115" name="Image" descr="Image"/>
          <p:cNvPicPr>
            <a:picLocks noChangeAspect="1"/>
          </p:cNvPicPr>
          <p:nvPr/>
        </p:nvPicPr>
        <p:blipFill rotWithShape="1">
          <a:blip r:embed="rId4"/>
          <a:srcRect l="3791" t="4527" r="901" b="16967"/>
          <a:stretch>
            <a:fillRect/>
          </a:stretch>
        </p:blipFill>
        <p:spPr>
          <a:xfrm>
            <a:off x="603250" y="2791647"/>
            <a:ext cx="4549518" cy="2655518"/>
          </a:xfrm>
          <a:prstGeom prst="rect">
            <a:avLst/>
          </a:prstGeom>
          <a:ln w="12700">
            <a:miter lim="400000"/>
          </a:ln>
        </p:spPr>
      </p:pic>
      <p:sp>
        <p:nvSpPr>
          <p:cNvPr id="1116" name="Square"/>
          <p:cNvSpPr/>
          <p:nvPr/>
        </p:nvSpPr>
        <p:spPr>
          <a:xfrm>
            <a:off x="490809" y="2369312"/>
            <a:ext cx="635001" cy="635001"/>
          </a:xfrm>
          <a:prstGeom prst="rect">
            <a:avLst/>
          </a:prstGeom>
          <a:solidFill>
            <a:srgbClr val="FFFFFF"/>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17" name="Pan-myeloid differentiation"/>
          <p:cNvSpPr txBox="1"/>
          <p:nvPr/>
        </p:nvSpPr>
        <p:spPr>
          <a:xfrm>
            <a:off x="1478128" y="2210872"/>
            <a:ext cx="3197991" cy="3436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825500">
              <a:defRPr sz="3800" b="1">
                <a:solidFill>
                  <a:srgbClr val="000000"/>
                </a:solidFill>
              </a:defRPr>
            </a:lvl1pPr>
          </a:lstStyle>
          <a:p>
            <a:pPr defTabSz="412750" hangingPunct="0"/>
            <a:r>
              <a:rPr sz="1900" kern="0" dirty="0">
                <a:latin typeface="Helvetica Neue"/>
                <a:ea typeface="Helvetica Neue"/>
                <a:cs typeface="Helvetica Neue"/>
                <a:sym typeface="Helvetica Neue"/>
              </a:rPr>
              <a:t>Pan-myeloid differentiation</a:t>
            </a:r>
          </a:p>
        </p:txBody>
      </p:sp>
      <p:sp>
        <p:nvSpPr>
          <p:cNvPr id="1118" name="Cebpa enhancer"/>
          <p:cNvSpPr txBox="1"/>
          <p:nvPr/>
        </p:nvSpPr>
        <p:spPr>
          <a:xfrm>
            <a:off x="8276712" y="2210872"/>
            <a:ext cx="1962076" cy="3436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825500">
              <a:defRPr sz="3800" b="1">
                <a:solidFill>
                  <a:srgbClr val="000000"/>
                </a:solidFill>
              </a:defRPr>
            </a:lvl1pPr>
          </a:lstStyle>
          <a:p>
            <a:pPr defTabSz="412750" hangingPunct="0"/>
            <a:r>
              <a:rPr sz="1900" kern="0" dirty="0" err="1">
                <a:latin typeface="Helvetica Neue"/>
                <a:ea typeface="Helvetica Neue"/>
                <a:cs typeface="Helvetica Neue"/>
                <a:sym typeface="Helvetica Neue"/>
              </a:rPr>
              <a:t>Cebpa</a:t>
            </a:r>
            <a:r>
              <a:rPr sz="1900" kern="0" dirty="0">
                <a:latin typeface="Helvetica Neue"/>
                <a:ea typeface="Helvetica Neue"/>
                <a:cs typeface="Helvetica Neue"/>
                <a:sym typeface="Helvetica Neue"/>
              </a:rPr>
              <a:t> enhancer</a:t>
            </a:r>
          </a:p>
        </p:txBody>
      </p:sp>
      <p:sp>
        <p:nvSpPr>
          <p:cNvPr id="1120" name="Circle"/>
          <p:cNvSpPr/>
          <p:nvPr/>
        </p:nvSpPr>
        <p:spPr>
          <a:xfrm>
            <a:off x="8400174" y="5685913"/>
            <a:ext cx="115840" cy="117083"/>
          </a:xfrm>
          <a:prstGeom prst="ellipse">
            <a:avLst/>
          </a:prstGeom>
          <a:solidFill>
            <a:srgbClr val="7F7F7F"/>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pic>
        <p:nvPicPr>
          <p:cNvPr id="1121" name="Image" descr="Image"/>
          <p:cNvPicPr>
            <a:picLocks noChangeAspect="1"/>
          </p:cNvPicPr>
          <p:nvPr/>
        </p:nvPicPr>
        <p:blipFill>
          <a:blip r:embed="rId5"/>
          <a:srcRect t="58965"/>
          <a:stretch>
            <a:fillRect/>
          </a:stretch>
        </p:blipFill>
        <p:spPr>
          <a:xfrm>
            <a:off x="9475834" y="5914931"/>
            <a:ext cx="1338161" cy="284290"/>
          </a:xfrm>
          <a:prstGeom prst="rect">
            <a:avLst/>
          </a:prstGeom>
          <a:ln w="12700">
            <a:miter lim="400000"/>
          </a:ln>
        </p:spPr>
      </p:pic>
      <p:sp>
        <p:nvSpPr>
          <p:cNvPr id="1122" name="Circle"/>
          <p:cNvSpPr/>
          <p:nvPr/>
        </p:nvSpPr>
        <p:spPr>
          <a:xfrm>
            <a:off x="7370908" y="5681723"/>
            <a:ext cx="115840" cy="117083"/>
          </a:xfrm>
          <a:prstGeom prst="ellipse">
            <a:avLst/>
          </a:prstGeom>
          <a:solidFill>
            <a:srgbClr val="D3D3D3"/>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23" name="all cells"/>
          <p:cNvSpPr txBox="1"/>
          <p:nvPr/>
        </p:nvSpPr>
        <p:spPr>
          <a:xfrm>
            <a:off x="7554439" y="5618438"/>
            <a:ext cx="577082" cy="243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2500"/>
            </a:lvl1pPr>
          </a:lstStyle>
          <a:p>
            <a:pPr algn="ctr" defTabSz="1219169" hangingPunct="0"/>
            <a:r>
              <a:rPr sz="1250" kern="0">
                <a:solidFill>
                  <a:srgbClr val="5E5E5E"/>
                </a:solidFill>
                <a:latin typeface="Helvetica Neue"/>
                <a:ea typeface="Helvetica Neue"/>
                <a:cs typeface="Helvetica Neue"/>
                <a:sym typeface="Helvetica Neue"/>
              </a:rPr>
              <a:t>all cells</a:t>
            </a:r>
          </a:p>
        </p:txBody>
      </p:sp>
      <p:sp>
        <p:nvSpPr>
          <p:cNvPr id="1124" name="cells with presence barcode"/>
          <p:cNvSpPr txBox="1"/>
          <p:nvPr/>
        </p:nvSpPr>
        <p:spPr>
          <a:xfrm>
            <a:off x="8538879" y="5618438"/>
            <a:ext cx="2064669" cy="243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2500"/>
            </a:lvl1pPr>
          </a:lstStyle>
          <a:p>
            <a:pPr algn="ctr" defTabSz="1219169" hangingPunct="0"/>
            <a:r>
              <a:rPr sz="1250" kern="0">
                <a:solidFill>
                  <a:srgbClr val="5E5E5E"/>
                </a:solidFill>
                <a:latin typeface="Helvetica Neue"/>
                <a:ea typeface="Helvetica Neue"/>
                <a:cs typeface="Helvetica Neue"/>
                <a:sym typeface="Helvetica Neue"/>
              </a:rPr>
              <a:t>cells with presence barcode</a:t>
            </a:r>
          </a:p>
        </p:txBody>
      </p:sp>
      <p:sp>
        <p:nvSpPr>
          <p:cNvPr id="1125" name="Activity log(GFP count)"/>
          <p:cNvSpPr txBox="1"/>
          <p:nvPr/>
        </p:nvSpPr>
        <p:spPr>
          <a:xfrm>
            <a:off x="7370908" y="5931095"/>
            <a:ext cx="1732847" cy="243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lgn="ctr" defTabSz="1219169" hangingPunct="0">
              <a:defRPr sz="2500"/>
            </a:pPr>
            <a:r>
              <a:rPr sz="1250" b="1" kern="0" dirty="0">
                <a:solidFill>
                  <a:srgbClr val="5E5E5E"/>
                </a:solidFill>
                <a:latin typeface="Helvetica Neue"/>
                <a:ea typeface="Helvetica Neue"/>
                <a:cs typeface="Helvetica Neue"/>
                <a:sym typeface="Helvetica Neue"/>
              </a:rPr>
              <a:t>Activity</a:t>
            </a:r>
            <a:r>
              <a:rPr sz="1250" kern="0" dirty="0">
                <a:solidFill>
                  <a:srgbClr val="5E5E5E"/>
                </a:solidFill>
                <a:latin typeface="Helvetica Neue"/>
                <a:ea typeface="Helvetica Neue"/>
                <a:cs typeface="Helvetica Neue"/>
                <a:sym typeface="Helvetica Neue"/>
              </a:rPr>
              <a:t> log(GFP count)</a:t>
            </a:r>
          </a:p>
        </p:txBody>
      </p:sp>
      <p:pic>
        <p:nvPicPr>
          <p:cNvPr id="2" name="Image" descr="Image">
            <a:extLst>
              <a:ext uri="{FF2B5EF4-FFF2-40B4-BE49-F238E27FC236}">
                <a16:creationId xmlns:a16="http://schemas.microsoft.com/office/drawing/2014/main" id="{733D9C89-21E1-BBDA-D5ED-B9A095D02F14}"/>
              </a:ext>
            </a:extLst>
          </p:cNvPr>
          <p:cNvPicPr>
            <a:picLocks noChangeAspect="1"/>
          </p:cNvPicPr>
          <p:nvPr/>
        </p:nvPicPr>
        <p:blipFill rotWithShape="1">
          <a:blip r:embed="rId4"/>
          <a:srcRect t="84151"/>
          <a:stretch/>
        </p:blipFill>
        <p:spPr>
          <a:xfrm>
            <a:off x="220229" y="5686792"/>
            <a:ext cx="5528177" cy="620885"/>
          </a:xfrm>
          <a:prstGeom prst="rect">
            <a:avLst/>
          </a:prstGeom>
          <a:ln w="12700">
            <a:miter lim="400000"/>
          </a:ln>
        </p:spPr>
      </p:pic>
      <p:cxnSp>
        <p:nvCxnSpPr>
          <p:cNvPr id="4" name="Straight Arrow Connector 3">
            <a:extLst>
              <a:ext uri="{FF2B5EF4-FFF2-40B4-BE49-F238E27FC236}">
                <a16:creationId xmlns:a16="http://schemas.microsoft.com/office/drawing/2014/main" id="{AE050C61-B81B-B66C-B499-DF6F2C8E5704}"/>
              </a:ext>
            </a:extLst>
          </p:cNvPr>
          <p:cNvCxnSpPr>
            <a:cxnSpLocks/>
          </p:cNvCxnSpPr>
          <p:nvPr/>
        </p:nvCxnSpPr>
        <p:spPr>
          <a:xfrm flipV="1">
            <a:off x="642160" y="5117043"/>
            <a:ext cx="0" cy="351264"/>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6" name="Straight Arrow Connector 5">
            <a:extLst>
              <a:ext uri="{FF2B5EF4-FFF2-40B4-BE49-F238E27FC236}">
                <a16:creationId xmlns:a16="http://schemas.microsoft.com/office/drawing/2014/main" id="{B544AD99-3E01-5048-996F-D5E477063B87}"/>
              </a:ext>
            </a:extLst>
          </p:cNvPr>
          <p:cNvCxnSpPr>
            <a:cxnSpLocks/>
          </p:cNvCxnSpPr>
          <p:nvPr/>
        </p:nvCxnSpPr>
        <p:spPr>
          <a:xfrm>
            <a:off x="642160" y="5461961"/>
            <a:ext cx="372239" cy="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7" name="TextBox 16">
            <a:extLst>
              <a:ext uri="{FF2B5EF4-FFF2-40B4-BE49-F238E27FC236}">
                <a16:creationId xmlns:a16="http://schemas.microsoft.com/office/drawing/2014/main" id="{4C754195-7806-5A2B-B352-134739D56276}"/>
              </a:ext>
            </a:extLst>
          </p:cNvPr>
          <p:cNvSpPr txBox="1"/>
          <p:nvPr/>
        </p:nvSpPr>
        <p:spPr>
          <a:xfrm>
            <a:off x="641127" y="5449435"/>
            <a:ext cx="370294" cy="1744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ctr" defTabSz="1219169" hangingPunct="0"/>
            <a:r>
              <a:rPr lang="en-ES" sz="800" kern="0" dirty="0">
                <a:solidFill>
                  <a:srgbClr val="5E5E5E"/>
                </a:solidFill>
                <a:latin typeface="Helvetica Neue"/>
                <a:ea typeface="Helvetica Neue"/>
                <a:cs typeface="Helvetica Neue"/>
                <a:sym typeface="Helvetica Neue"/>
              </a:rPr>
              <a:t>umap1</a:t>
            </a:r>
          </a:p>
        </p:txBody>
      </p:sp>
      <p:sp>
        <p:nvSpPr>
          <p:cNvPr id="18" name="TextBox 17">
            <a:extLst>
              <a:ext uri="{FF2B5EF4-FFF2-40B4-BE49-F238E27FC236}">
                <a16:creationId xmlns:a16="http://schemas.microsoft.com/office/drawing/2014/main" id="{1D1C2493-7EC9-BFF2-FF02-DB38A2FB5037}"/>
              </a:ext>
            </a:extLst>
          </p:cNvPr>
          <p:cNvSpPr txBox="1"/>
          <p:nvPr/>
        </p:nvSpPr>
        <p:spPr>
          <a:xfrm rot="16200000">
            <a:off x="373755" y="5195384"/>
            <a:ext cx="370294" cy="1744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algn="ctr" defTabSz="1219169" hangingPunct="0"/>
            <a:r>
              <a:rPr lang="en-ES" sz="800" kern="0" dirty="0">
                <a:solidFill>
                  <a:srgbClr val="5E5E5E"/>
                </a:solidFill>
                <a:latin typeface="Helvetica Neue"/>
                <a:ea typeface="Helvetica Neue"/>
                <a:cs typeface="Helvetica Neue"/>
                <a:sym typeface="Helvetica Neue"/>
              </a:rPr>
              <a:t>umap2</a:t>
            </a:r>
          </a:p>
        </p:txBody>
      </p:sp>
      <p:sp>
        <p:nvSpPr>
          <p:cNvPr id="8" name="Foliennummernplatzhalter 7">
            <a:extLst>
              <a:ext uri="{FF2B5EF4-FFF2-40B4-BE49-F238E27FC236}">
                <a16:creationId xmlns:a16="http://schemas.microsoft.com/office/drawing/2014/main" id="{D2580E2D-A6D2-4E21-FE97-C145A65E01BB}"/>
              </a:ext>
            </a:extLst>
          </p:cNvPr>
          <p:cNvSpPr>
            <a:spLocks noGrp="1"/>
          </p:cNvSpPr>
          <p:nvPr>
            <p:ph type="sldNum" sz="quarter" idx="2"/>
          </p:nvPr>
        </p:nvSpPr>
        <p:spPr>
          <a:xfrm>
            <a:off x="5985312" y="6486708"/>
            <a:ext cx="227626" cy="241092"/>
          </a:xfrm>
        </p:spPr>
        <p:txBody>
          <a:bodyPr/>
          <a:lstStyle/>
          <a:p>
            <a:fld id="{86CB4B4D-7CA3-9044-876B-883B54F8677D}" type="slidenum">
              <a:rPr lang="de-DE" smtClean="0"/>
              <a:t>23</a:t>
            </a:fld>
            <a:endParaRPr lang="de-DE"/>
          </a:p>
        </p:txBody>
      </p:sp>
      <p:sp>
        <p:nvSpPr>
          <p:cNvPr id="3" name="TextBox 2">
            <a:extLst>
              <a:ext uri="{FF2B5EF4-FFF2-40B4-BE49-F238E27FC236}">
                <a16:creationId xmlns:a16="http://schemas.microsoft.com/office/drawing/2014/main" id="{C47E8BA1-BA72-91CE-1AD3-C05299259182}"/>
              </a:ext>
            </a:extLst>
          </p:cNvPr>
          <p:cNvSpPr txBox="1"/>
          <p:nvPr/>
        </p:nvSpPr>
        <p:spPr>
          <a:xfrm>
            <a:off x="9257750" y="6485979"/>
            <a:ext cx="3108483" cy="2359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1219169" hangingPunct="0"/>
            <a:r>
              <a:rPr lang="en-US" sz="1200" kern="0" dirty="0">
                <a:solidFill>
                  <a:srgbClr val="5E5E5E"/>
                </a:solidFill>
                <a:latin typeface="Helvetica Neue"/>
                <a:ea typeface="Helvetica Neue"/>
                <a:cs typeface="Helvetica Neue"/>
                <a:sym typeface="Helvetica Neue"/>
              </a:rPr>
              <a:t>(</a:t>
            </a:r>
            <a:r>
              <a:rPr lang="en-US" sz="1200" kern="0" dirty="0" err="1">
                <a:solidFill>
                  <a:srgbClr val="5E5E5E"/>
                </a:solidFill>
                <a:latin typeface="Helvetica Neue"/>
                <a:ea typeface="Helvetica Neue"/>
                <a:cs typeface="Helvetica Neue"/>
                <a:sym typeface="Helvetica Neue"/>
              </a:rPr>
              <a:t>Rühle</a:t>
            </a:r>
            <a:r>
              <a:rPr lang="en-US" sz="1200" kern="0" dirty="0">
                <a:solidFill>
                  <a:srgbClr val="5E5E5E"/>
                </a:solidFill>
                <a:latin typeface="Helvetica Neue"/>
                <a:ea typeface="Helvetica Neue"/>
                <a:cs typeface="Helvetica Neue"/>
                <a:sym typeface="Helvetica Neue"/>
              </a:rPr>
              <a:t> et al., </a:t>
            </a:r>
            <a:r>
              <a:rPr lang="en-US" sz="1200" i="1" kern="0" dirty="0">
                <a:solidFill>
                  <a:srgbClr val="5E5E5E"/>
                </a:solidFill>
                <a:latin typeface="Helvetica Neue"/>
                <a:ea typeface="Helvetica Neue"/>
                <a:cs typeface="Helvetica Neue"/>
                <a:sym typeface="Helvetica Neue"/>
              </a:rPr>
              <a:t>Genome Biology, </a:t>
            </a:r>
            <a:r>
              <a:rPr lang="en-US" sz="1200" kern="0" dirty="0">
                <a:solidFill>
                  <a:srgbClr val="5E5E5E"/>
                </a:solidFill>
                <a:latin typeface="Helvetica Neue"/>
                <a:ea typeface="Helvetica Neue"/>
                <a:cs typeface="Helvetica Neue"/>
                <a:sym typeface="Helvetica Neue"/>
              </a:rPr>
              <a:t>2026)</a:t>
            </a:r>
          </a:p>
        </p:txBody>
      </p:sp>
      <p:sp>
        <p:nvSpPr>
          <p:cNvPr id="7" name="Rectangle">
            <a:extLst>
              <a:ext uri="{FF2B5EF4-FFF2-40B4-BE49-F238E27FC236}">
                <a16:creationId xmlns:a16="http://schemas.microsoft.com/office/drawing/2014/main" id="{6BAF8526-B13A-C3F7-4DCE-7087192557BD}"/>
              </a:ext>
            </a:extLst>
          </p:cNvPr>
          <p:cNvSpPr/>
          <p:nvPr/>
        </p:nvSpPr>
        <p:spPr>
          <a:xfrm>
            <a:off x="238456" y="36655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9" name="Rectangle">
            <a:extLst>
              <a:ext uri="{FF2B5EF4-FFF2-40B4-BE49-F238E27FC236}">
                <a16:creationId xmlns:a16="http://schemas.microsoft.com/office/drawing/2014/main" id="{0E399749-F9F5-4E7D-4B4B-824FAA5A66DB}"/>
              </a:ext>
            </a:extLst>
          </p:cNvPr>
          <p:cNvSpPr/>
          <p:nvPr/>
        </p:nvSpPr>
        <p:spPr>
          <a:xfrm>
            <a:off x="-6021" y="474039"/>
            <a:ext cx="12204043" cy="58001"/>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0" name="Rectangle">
            <a:extLst>
              <a:ext uri="{FF2B5EF4-FFF2-40B4-BE49-F238E27FC236}">
                <a16:creationId xmlns:a16="http://schemas.microsoft.com/office/drawing/2014/main" id="{08A75FF2-B609-5355-F72C-EFC677AB73AC}"/>
              </a:ext>
            </a:extLst>
          </p:cNvPr>
          <p:cNvSpPr/>
          <p:nvPr/>
        </p:nvSpPr>
        <p:spPr>
          <a:xfrm>
            <a:off x="4239251" y="363727"/>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1" name="Rectangle">
            <a:extLst>
              <a:ext uri="{FF2B5EF4-FFF2-40B4-BE49-F238E27FC236}">
                <a16:creationId xmlns:a16="http://schemas.microsoft.com/office/drawing/2014/main" id="{C81169DD-F051-EDC7-42C2-3C6F8D201259}"/>
              </a:ext>
            </a:extLst>
          </p:cNvPr>
          <p:cNvSpPr/>
          <p:nvPr/>
        </p:nvSpPr>
        <p:spPr>
          <a:xfrm>
            <a:off x="8240046" y="361222"/>
            <a:ext cx="3713497" cy="299777"/>
          </a:xfrm>
          <a:prstGeom prst="rect">
            <a:avLst/>
          </a:prstGeom>
          <a:solidFill>
            <a:srgbClr val="E8E8E8"/>
          </a:solidFill>
          <a:ln w="12700">
            <a:miter lim="400000"/>
          </a:ln>
        </p:spPr>
        <p:txBody>
          <a:bodyPr lIns="25400" tIns="25400" rIns="25400" bIns="25400" anchor="ctr"/>
          <a:lstStyle/>
          <a:p>
            <a:pPr algn="ctr" defTabSz="412750" hangingPunct="0">
              <a:defRPr sz="3200">
                <a:solidFill>
                  <a:srgbClr val="FFFFFF"/>
                </a:solidFill>
                <a:latin typeface="Helvetica Neue Medium"/>
                <a:ea typeface="Helvetica Neue Medium"/>
                <a:cs typeface="Helvetica Neue Medium"/>
                <a:sym typeface="Helvetica Neue Medium"/>
              </a:defRPr>
            </a:pPr>
            <a:endParaRPr sz="1600" kern="0">
              <a:solidFill>
                <a:srgbClr val="FFFFFF"/>
              </a:solidFill>
              <a:latin typeface="Helvetica Neue Medium"/>
              <a:ea typeface="Helvetica Neue Medium"/>
              <a:cs typeface="Helvetica Neue Medium"/>
              <a:sym typeface="Helvetica Neue Medium"/>
            </a:endParaRPr>
          </a:p>
        </p:txBody>
      </p:sp>
      <p:sp>
        <p:nvSpPr>
          <p:cNvPr id="12" name="Background">
            <a:extLst>
              <a:ext uri="{FF2B5EF4-FFF2-40B4-BE49-F238E27FC236}">
                <a16:creationId xmlns:a16="http://schemas.microsoft.com/office/drawing/2014/main" id="{836BF59C-3C83-5F28-FEEA-2793248CC4B5}"/>
              </a:ext>
            </a:extLst>
          </p:cNvPr>
          <p:cNvSpPr txBox="1"/>
          <p:nvPr/>
        </p:nvSpPr>
        <p:spPr>
          <a:xfrm>
            <a:off x="9707476" y="408166"/>
            <a:ext cx="1053173" cy="20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000"/>
            </a:lvl1pPr>
          </a:lstStyle>
          <a:p>
            <a:pPr algn="ctr" defTabSz="1219169" hangingPunct="0"/>
            <a:r>
              <a:rPr lang="en-US" sz="1000" kern="0" dirty="0">
                <a:solidFill>
                  <a:srgbClr val="5E5E5E"/>
                </a:solidFill>
                <a:latin typeface="Helvetica Neue"/>
                <a:ea typeface="Helvetica Neue"/>
                <a:cs typeface="Helvetica Neue"/>
                <a:sym typeface="Helvetica Neue"/>
              </a:rPr>
              <a:t>Single-cell MPRA</a:t>
            </a:r>
            <a:endParaRPr sz="1000" kern="0" dirty="0">
              <a:solidFill>
                <a:srgbClr val="5E5E5E"/>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639604638"/>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112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1124"/>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112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112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p:tmAbs val="0"/>
                                  </p:iterate>
                                  <p:childTnLst>
                                    <p:set>
                                      <p:cBhvr>
                                        <p:cTn id="21" fill="hold"/>
                                        <p:tgtEl>
                                          <p:spTgt spid="112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iterate>
                                    <p:tmAbs val="0"/>
                                  </p:iterate>
                                  <p:childTnLst>
                                    <p:set>
                                      <p:cBhvr>
                                        <p:cTn id="24" fill="hold"/>
                                        <p:tgtEl>
                                          <p:spTgt spid="112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iterate>
                                    <p:tmAbs val="0"/>
                                  </p:iterate>
                                  <p:childTnLst>
                                    <p:set>
                                      <p:cBhvr>
                                        <p:cTn id="27" fill="hold"/>
                                        <p:tgtEl>
                                          <p:spTgt spid="111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4" grpId="0" animBg="1" advAuto="0"/>
      <p:bldP spid="1118" grpId="0" animBg="1" advAuto="0"/>
      <p:bldP spid="1120" grpId="0" animBg="1" advAuto="0"/>
      <p:bldP spid="1121" grpId="0" animBg="1" advAuto="0"/>
      <p:bldP spid="1122" grpId="0" animBg="1" advAuto="0"/>
      <p:bldP spid="1123" grpId="0" animBg="1" advAuto="0"/>
      <p:bldP spid="1124" grpId="0" animBg="1" advAuto="0"/>
      <p:bldP spid="1125" grpId="0" animBg="1" advAuto="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6" name="Image" descr="Image"/>
          <p:cNvPicPr>
            <a:picLocks noChangeAspect="1"/>
          </p:cNvPicPr>
          <p:nvPr/>
        </p:nvPicPr>
        <p:blipFill>
          <a:blip r:embed="rId3"/>
          <a:srcRect l="7977" r="17558"/>
          <a:stretch>
            <a:fillRect/>
          </a:stretch>
        </p:blipFill>
        <p:spPr>
          <a:xfrm>
            <a:off x="571966" y="1127012"/>
            <a:ext cx="4411831" cy="4449931"/>
          </a:xfrm>
          <a:prstGeom prst="rect">
            <a:avLst/>
          </a:prstGeom>
          <a:ln w="12700">
            <a:miter lim="400000"/>
          </a:ln>
        </p:spPr>
      </p:pic>
      <p:pic>
        <p:nvPicPr>
          <p:cNvPr id="1407" name="Image" descr="Image"/>
          <p:cNvPicPr>
            <a:picLocks noChangeAspect="1"/>
          </p:cNvPicPr>
          <p:nvPr/>
        </p:nvPicPr>
        <p:blipFill>
          <a:blip r:embed="rId4"/>
          <a:stretch>
            <a:fillRect/>
          </a:stretch>
        </p:blipFill>
        <p:spPr>
          <a:xfrm>
            <a:off x="590428" y="5811275"/>
            <a:ext cx="1049368" cy="536090"/>
          </a:xfrm>
          <a:prstGeom prst="rect">
            <a:avLst/>
          </a:prstGeom>
          <a:ln w="12700">
            <a:miter lim="400000"/>
          </a:ln>
        </p:spPr>
      </p:pic>
      <p:pic>
        <p:nvPicPr>
          <p:cNvPr id="1408" name="Image" descr="Image"/>
          <p:cNvPicPr>
            <a:picLocks noChangeAspect="1"/>
          </p:cNvPicPr>
          <p:nvPr/>
        </p:nvPicPr>
        <p:blipFill>
          <a:blip r:embed="rId5"/>
          <a:stretch>
            <a:fillRect/>
          </a:stretch>
        </p:blipFill>
        <p:spPr>
          <a:xfrm>
            <a:off x="2147551" y="5764154"/>
            <a:ext cx="1260662" cy="630331"/>
          </a:xfrm>
          <a:prstGeom prst="rect">
            <a:avLst/>
          </a:prstGeom>
          <a:ln w="12700">
            <a:miter lim="400000"/>
          </a:ln>
        </p:spPr>
      </p:pic>
      <p:pic>
        <p:nvPicPr>
          <p:cNvPr id="1409" name="Image" descr="Image"/>
          <p:cNvPicPr>
            <a:picLocks noChangeAspect="1"/>
          </p:cNvPicPr>
          <p:nvPr/>
        </p:nvPicPr>
        <p:blipFill>
          <a:blip r:embed="rId6"/>
          <a:stretch>
            <a:fillRect/>
          </a:stretch>
        </p:blipFill>
        <p:spPr>
          <a:xfrm>
            <a:off x="3915968" y="5811275"/>
            <a:ext cx="1528426" cy="536090"/>
          </a:xfrm>
          <a:prstGeom prst="rect">
            <a:avLst/>
          </a:prstGeom>
          <a:ln w="12700">
            <a:miter lim="400000"/>
          </a:ln>
        </p:spPr>
      </p:pic>
      <p:pic>
        <p:nvPicPr>
          <p:cNvPr id="1410" name="Image" descr="Image"/>
          <p:cNvPicPr>
            <a:picLocks noChangeAspect="1"/>
          </p:cNvPicPr>
          <p:nvPr/>
        </p:nvPicPr>
        <p:blipFill>
          <a:blip r:embed="rId7"/>
          <a:stretch>
            <a:fillRect/>
          </a:stretch>
        </p:blipFill>
        <p:spPr>
          <a:xfrm>
            <a:off x="5827955" y="5811275"/>
            <a:ext cx="536090" cy="536090"/>
          </a:xfrm>
          <a:prstGeom prst="rect">
            <a:avLst/>
          </a:prstGeom>
          <a:ln w="12700">
            <a:miter lim="400000"/>
          </a:ln>
        </p:spPr>
      </p:pic>
      <p:sp>
        <p:nvSpPr>
          <p:cNvPr id="1411" name="Thanks to everyone in the Lab"/>
          <p:cNvSpPr txBox="1"/>
          <p:nvPr/>
        </p:nvSpPr>
        <p:spPr>
          <a:xfrm>
            <a:off x="545871" y="506805"/>
            <a:ext cx="5217775" cy="5668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6700" b="1"/>
            </a:lvl1pPr>
          </a:lstStyle>
          <a:p>
            <a:pPr algn="ctr" defTabSz="1219169" hangingPunct="0"/>
            <a:r>
              <a:rPr sz="3350" kern="0" dirty="0">
                <a:solidFill>
                  <a:srgbClr val="5E5E5E"/>
                </a:solidFill>
                <a:latin typeface="Helvetica Neue"/>
                <a:ea typeface="Helvetica Neue"/>
                <a:cs typeface="Helvetica Neue"/>
                <a:sym typeface="Helvetica Neue"/>
              </a:rPr>
              <a:t>Thanks </a:t>
            </a:r>
            <a:r>
              <a:rPr lang="en-US" sz="3350" kern="0" dirty="0">
                <a:solidFill>
                  <a:srgbClr val="5E5E5E"/>
                </a:solidFill>
                <a:latin typeface="Helvetica Neue"/>
                <a:ea typeface="Helvetica Neue"/>
                <a:cs typeface="Helvetica Neue"/>
                <a:sym typeface="Helvetica Neue"/>
              </a:rPr>
              <a:t>for your attention</a:t>
            </a:r>
            <a:endParaRPr sz="3350" kern="0" dirty="0">
              <a:solidFill>
                <a:srgbClr val="5E5E5E"/>
              </a:solidFill>
              <a:latin typeface="Helvetica Neue"/>
              <a:ea typeface="Helvetica Neue"/>
              <a:cs typeface="Helvetica Neue"/>
              <a:sym typeface="Helvetica Neue"/>
            </a:endParaRPr>
          </a:p>
        </p:txBody>
      </p:sp>
      <p:sp>
        <p:nvSpPr>
          <p:cNvPr id="1412" name="Velten Lab…"/>
          <p:cNvSpPr txBox="1"/>
          <p:nvPr/>
        </p:nvSpPr>
        <p:spPr>
          <a:xfrm>
            <a:off x="10114507" y="1202670"/>
            <a:ext cx="2077493" cy="42986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gn="ctr" defTabSz="1219169" hangingPunct="0">
              <a:defRPr sz="3000" b="1"/>
            </a:pPr>
            <a:r>
              <a:rPr sz="1200" b="1" kern="0" dirty="0" err="1">
                <a:solidFill>
                  <a:srgbClr val="5E5E5E"/>
                </a:solidFill>
                <a:latin typeface="Helvetica Neue"/>
                <a:ea typeface="Helvetica Neue"/>
                <a:cs typeface="Helvetica Neue"/>
                <a:sym typeface="Helvetica Neue"/>
              </a:rPr>
              <a:t>Velten</a:t>
            </a:r>
            <a:r>
              <a:rPr sz="1200" b="1" kern="0" dirty="0">
                <a:solidFill>
                  <a:srgbClr val="5E5E5E"/>
                </a:solidFill>
                <a:latin typeface="Helvetica Neue"/>
                <a:ea typeface="Helvetica Neue"/>
                <a:cs typeface="Helvetica Neue"/>
                <a:sym typeface="Helvetica Neue"/>
              </a:rPr>
              <a:t> Lab</a:t>
            </a:r>
          </a:p>
          <a:p>
            <a:pPr algn="ctr" defTabSz="1219169" hangingPunct="0">
              <a:defRPr sz="3000"/>
            </a:pPr>
            <a:r>
              <a:rPr sz="1200" kern="0" dirty="0">
                <a:solidFill>
                  <a:srgbClr val="5E5E5E"/>
                </a:solidFill>
                <a:latin typeface="Helvetica Neue"/>
                <a:ea typeface="Helvetica Neue"/>
                <a:cs typeface="Helvetica Neue"/>
                <a:sym typeface="Helvetica Neue"/>
              </a:rPr>
              <a:t>Lars </a:t>
            </a:r>
            <a:r>
              <a:rPr sz="1200" kern="0" dirty="0" err="1">
                <a:solidFill>
                  <a:srgbClr val="5E5E5E"/>
                </a:solidFill>
                <a:latin typeface="Helvetica Neue"/>
                <a:ea typeface="Helvetica Neue"/>
                <a:cs typeface="Helvetica Neue"/>
                <a:sym typeface="Helvetica Neue"/>
              </a:rPr>
              <a:t>Velten</a:t>
            </a:r>
            <a:endParaRPr sz="1200" kern="0" dirty="0">
              <a:solidFill>
                <a:srgbClr val="5E5E5E"/>
              </a:solidFill>
              <a:latin typeface="Helvetica Neue"/>
              <a:ea typeface="Helvetica Neue"/>
              <a:cs typeface="Helvetica Neue"/>
              <a:sym typeface="Helvetica Neue"/>
            </a:endParaRPr>
          </a:p>
          <a:p>
            <a:pPr algn="ctr" defTabSz="1219169" hangingPunct="0">
              <a:defRPr sz="3000"/>
            </a:pPr>
            <a:r>
              <a:rPr sz="1200" kern="0" dirty="0" err="1">
                <a:solidFill>
                  <a:srgbClr val="5E5E5E"/>
                </a:solidFill>
                <a:latin typeface="Helvetica Neue"/>
                <a:ea typeface="Helvetica Neue"/>
                <a:cs typeface="Helvetica Neue"/>
                <a:sym typeface="Helvetica Neue"/>
              </a:rPr>
              <a:t>Aina</a:t>
            </a:r>
            <a:r>
              <a:rPr sz="1200" kern="0" dirty="0">
                <a:solidFill>
                  <a:srgbClr val="5E5E5E"/>
                </a:solidFill>
                <a:latin typeface="Helvetica Neue"/>
                <a:ea typeface="Helvetica Neue"/>
                <a:cs typeface="Helvetica Neue"/>
                <a:sym typeface="Helvetica Neue"/>
              </a:rPr>
              <a:t> Bernal Martínez</a:t>
            </a:r>
            <a:endParaRPr lang="en-US" sz="1200" kern="0" dirty="0">
              <a:solidFill>
                <a:srgbClr val="5E5E5E"/>
              </a:solidFill>
              <a:latin typeface="Helvetica Neue"/>
              <a:ea typeface="Helvetica Neue"/>
              <a:cs typeface="Helvetica Neue"/>
              <a:sym typeface="Helvetica Neue"/>
            </a:endParaRPr>
          </a:p>
          <a:p>
            <a:pPr algn="ctr" defTabSz="1219169" hangingPunct="0">
              <a:defRPr sz="3000"/>
            </a:pPr>
            <a:r>
              <a:rPr lang="en-ES" sz="1200" kern="0" dirty="0">
                <a:solidFill>
                  <a:srgbClr val="5E5E5E"/>
                </a:solidFill>
                <a:latin typeface="Helvetica Neue"/>
                <a:ea typeface="Helvetica Neue"/>
                <a:cs typeface="Helvetica Neue"/>
                <a:sym typeface="Helvetica Neue"/>
              </a:rPr>
              <a:t>Pablo Borredat Díaz</a:t>
            </a:r>
            <a:endParaRPr sz="1200" kern="0" dirty="0">
              <a:solidFill>
                <a:srgbClr val="5E5E5E"/>
              </a:solidFill>
              <a:latin typeface="Helvetica Neue"/>
              <a:ea typeface="Helvetica Neue"/>
              <a:cs typeface="Helvetica Neue"/>
              <a:sym typeface="Helvetica Neue"/>
            </a:endParaRPr>
          </a:p>
          <a:p>
            <a:pPr algn="ctr" defTabSz="1219169" hangingPunct="0">
              <a:defRPr sz="3000"/>
            </a:pPr>
            <a:r>
              <a:rPr lang="en-GB" sz="1200" kern="0" dirty="0">
                <a:solidFill>
                  <a:srgbClr val="5E5E5E"/>
                </a:solidFill>
                <a:latin typeface="Helvetica Neue"/>
                <a:ea typeface="Helvetica Neue"/>
                <a:cs typeface="Helvetica Neue"/>
                <a:sym typeface="Helvetica Neue"/>
              </a:rPr>
              <a:t>Joseph Bowness</a:t>
            </a:r>
          </a:p>
          <a:p>
            <a:pPr algn="ctr" defTabSz="1219169" hangingPunct="0">
              <a:defRPr sz="3000"/>
            </a:pPr>
            <a:r>
              <a:rPr lang="en-GB" sz="1200" kern="0" dirty="0">
                <a:solidFill>
                  <a:srgbClr val="5E5E5E"/>
                </a:solidFill>
                <a:latin typeface="Helvetica Neue"/>
                <a:ea typeface="Helvetica Neue"/>
                <a:cs typeface="Helvetica Neue"/>
                <a:sym typeface="Helvetica Neue"/>
              </a:rPr>
              <a:t>Martina Braun</a:t>
            </a:r>
          </a:p>
          <a:p>
            <a:pPr algn="ctr" defTabSz="1219169" hangingPunct="0">
              <a:defRPr sz="3000"/>
            </a:pPr>
            <a:r>
              <a:rPr lang="en-GB" sz="1200" kern="0" dirty="0">
                <a:solidFill>
                  <a:srgbClr val="5E5E5E"/>
                </a:solidFill>
                <a:latin typeface="Helvetica Neue"/>
                <a:ea typeface="Helvetica Neue"/>
                <a:cs typeface="Helvetica Neue"/>
                <a:sym typeface="Helvetica Neue"/>
              </a:rPr>
              <a:t>Jacob </a:t>
            </a:r>
            <a:r>
              <a:rPr lang="en-GB" sz="1200" kern="0" dirty="0" err="1">
                <a:solidFill>
                  <a:srgbClr val="5E5E5E"/>
                </a:solidFill>
                <a:latin typeface="Helvetica Neue"/>
                <a:ea typeface="Helvetica Neue"/>
                <a:cs typeface="Helvetica Neue"/>
                <a:sym typeface="Helvetica Neue"/>
              </a:rPr>
              <a:t>Hepkema</a:t>
            </a:r>
            <a:endParaRPr sz="1200" kern="0" dirty="0">
              <a:solidFill>
                <a:srgbClr val="5E5E5E"/>
              </a:solidFill>
              <a:latin typeface="Helvetica Neue"/>
              <a:ea typeface="Helvetica Neue"/>
              <a:cs typeface="Helvetica Neue"/>
              <a:sym typeface="Helvetica Neue"/>
            </a:endParaRPr>
          </a:p>
          <a:p>
            <a:pPr algn="ctr" defTabSz="1219169" hangingPunct="0">
              <a:defRPr sz="3000"/>
            </a:pPr>
            <a:r>
              <a:rPr sz="1200" kern="0" dirty="0" err="1">
                <a:solidFill>
                  <a:srgbClr val="5E5E5E"/>
                </a:solidFill>
                <a:latin typeface="Helvetica Neue"/>
                <a:ea typeface="Helvetica Neue"/>
                <a:cs typeface="Helvetica Neue"/>
                <a:sym typeface="Helvetica Neue"/>
              </a:rPr>
              <a:t>Dorothee</a:t>
            </a:r>
            <a:r>
              <a:rPr sz="1200" kern="0" dirty="0">
                <a:solidFill>
                  <a:srgbClr val="5E5E5E"/>
                </a:solidFill>
                <a:latin typeface="Helvetica Neue"/>
                <a:ea typeface="Helvetica Neue"/>
                <a:cs typeface="Helvetica Neue"/>
                <a:sym typeface="Helvetica Neue"/>
              </a:rPr>
              <a:t> </a:t>
            </a:r>
            <a:r>
              <a:rPr sz="1200" kern="0" dirty="0" err="1">
                <a:solidFill>
                  <a:srgbClr val="5E5E5E"/>
                </a:solidFill>
                <a:latin typeface="Helvetica Neue"/>
                <a:ea typeface="Helvetica Neue"/>
                <a:cs typeface="Helvetica Neue"/>
                <a:sym typeface="Helvetica Neue"/>
              </a:rPr>
              <a:t>Mersch</a:t>
            </a:r>
            <a:r>
              <a:rPr sz="1200" kern="0" dirty="0">
                <a:solidFill>
                  <a:srgbClr val="5E5E5E"/>
                </a:solidFill>
                <a:latin typeface="Helvetica Neue"/>
                <a:ea typeface="Helvetica Neue"/>
                <a:cs typeface="Helvetica Neue"/>
                <a:sym typeface="Helvetica Neue"/>
              </a:rPr>
              <a:t> </a:t>
            </a:r>
            <a:endParaRPr lang="en-US" sz="1200" kern="0" dirty="0">
              <a:solidFill>
                <a:srgbClr val="5E5E5E"/>
              </a:solidFill>
              <a:latin typeface="Helvetica Neue"/>
              <a:ea typeface="Helvetica Neue"/>
              <a:cs typeface="Helvetica Neue"/>
              <a:sym typeface="Helvetica Neue"/>
            </a:endParaRPr>
          </a:p>
          <a:p>
            <a:pPr algn="ctr" defTabSz="1219169" hangingPunct="0">
              <a:defRPr sz="3000"/>
            </a:pPr>
            <a:r>
              <a:rPr lang="en-ES" sz="1200" kern="0" dirty="0">
                <a:solidFill>
                  <a:srgbClr val="5E5E5E"/>
                </a:solidFill>
                <a:latin typeface="Helvetica Neue"/>
                <a:ea typeface="Helvetica Neue"/>
                <a:cs typeface="Helvetica Neue"/>
                <a:sym typeface="Helvetica Neue"/>
              </a:rPr>
              <a:t>Ana Lopez Garcia</a:t>
            </a:r>
            <a:endParaRPr lang="en-US" sz="1200" kern="0" dirty="0">
              <a:solidFill>
                <a:srgbClr val="5E5E5E"/>
              </a:solidFill>
              <a:latin typeface="Helvetica Neue"/>
              <a:ea typeface="Helvetica Neue"/>
              <a:cs typeface="Helvetica Neue"/>
              <a:sym typeface="Helvetica Neue"/>
            </a:endParaRPr>
          </a:p>
          <a:p>
            <a:pPr algn="ctr" defTabSz="1219169" hangingPunct="0">
              <a:defRPr sz="3000"/>
            </a:pPr>
            <a:r>
              <a:rPr lang="en-GB" sz="1200" kern="0" dirty="0">
                <a:solidFill>
                  <a:srgbClr val="5E5E5E"/>
                </a:solidFill>
                <a:latin typeface="Helvetica Neue"/>
                <a:ea typeface="Helvetica Neue"/>
                <a:cs typeface="Helvetica Neue"/>
                <a:sym typeface="Helvetica Neue"/>
              </a:rPr>
              <a:t>Chelsea </a:t>
            </a:r>
            <a:r>
              <a:rPr lang="en-GB" sz="1200" kern="0" dirty="0" err="1">
                <a:solidFill>
                  <a:srgbClr val="5E5E5E"/>
                </a:solidFill>
                <a:latin typeface="Helvetica Neue"/>
                <a:ea typeface="Helvetica Neue"/>
                <a:cs typeface="Helvetica Neue"/>
                <a:sym typeface="Helvetica Neue"/>
              </a:rPr>
              <a:t>Szu</a:t>
            </a:r>
            <a:r>
              <a:rPr lang="en-GB" sz="1200" kern="0" dirty="0">
                <a:solidFill>
                  <a:srgbClr val="5E5E5E"/>
                </a:solidFill>
                <a:latin typeface="Helvetica Neue"/>
                <a:ea typeface="Helvetica Neue"/>
                <a:cs typeface="Helvetica Neue"/>
                <a:sym typeface="Helvetica Neue"/>
              </a:rPr>
              <a:t> Tu</a:t>
            </a:r>
          </a:p>
          <a:p>
            <a:pPr algn="ctr" defTabSz="1219169" hangingPunct="0">
              <a:defRPr sz="3000"/>
            </a:pPr>
            <a:endParaRPr sz="1200" kern="0" dirty="0">
              <a:solidFill>
                <a:srgbClr val="5E5E5E"/>
              </a:solidFill>
              <a:latin typeface="Helvetica Neue"/>
              <a:ea typeface="Helvetica Neue"/>
              <a:cs typeface="Helvetica Neue"/>
              <a:sym typeface="Helvetica Neue"/>
            </a:endParaRPr>
          </a:p>
          <a:p>
            <a:pPr algn="ctr" defTabSz="1219169" hangingPunct="0">
              <a:defRPr sz="3000" b="1"/>
            </a:pPr>
            <a:r>
              <a:rPr sz="1200" b="1" kern="0" dirty="0">
                <a:solidFill>
                  <a:srgbClr val="5E5E5E"/>
                </a:solidFill>
                <a:latin typeface="Helvetica Neue"/>
                <a:ea typeface="Helvetica Neue"/>
                <a:cs typeface="Helvetica Neue"/>
                <a:sym typeface="Helvetica Neue"/>
              </a:rPr>
              <a:t>Alumni </a:t>
            </a:r>
            <a:endParaRPr lang="en-ES" sz="1200" b="1" kern="0" dirty="0">
              <a:solidFill>
                <a:srgbClr val="5E5E5E"/>
              </a:solidFill>
              <a:latin typeface="Helvetica Neue"/>
              <a:ea typeface="Helvetica Neue"/>
              <a:cs typeface="Helvetica Neue"/>
              <a:sym typeface="Helvetica Neue"/>
            </a:endParaRPr>
          </a:p>
          <a:p>
            <a:pPr algn="ctr" defTabSz="1219169" hangingPunct="0">
              <a:defRPr sz="3000"/>
            </a:pPr>
            <a:r>
              <a:rPr lang="en-GB" sz="1200" kern="0" dirty="0" err="1">
                <a:solidFill>
                  <a:srgbClr val="5E5E5E"/>
                </a:solidFill>
                <a:latin typeface="Helvetica Neue"/>
                <a:ea typeface="Helvetica Neue"/>
                <a:cs typeface="Helvetica Neue"/>
                <a:sym typeface="Helvetica Neue"/>
              </a:rPr>
              <a:t>Sergi</a:t>
            </a:r>
            <a:r>
              <a:rPr lang="en-GB" sz="1200" kern="0" dirty="0">
                <a:solidFill>
                  <a:srgbClr val="5E5E5E"/>
                </a:solidFill>
                <a:latin typeface="Helvetica Neue"/>
                <a:ea typeface="Helvetica Neue"/>
                <a:cs typeface="Helvetica Neue"/>
                <a:sym typeface="Helvetica Neue"/>
              </a:rPr>
              <a:t> </a:t>
            </a:r>
            <a:r>
              <a:rPr lang="en-GB" sz="1200" kern="0" dirty="0" err="1">
                <a:solidFill>
                  <a:srgbClr val="5E5E5E"/>
                </a:solidFill>
                <a:latin typeface="Helvetica Neue"/>
                <a:ea typeface="Helvetica Neue"/>
                <a:cs typeface="Helvetica Neue"/>
                <a:sym typeface="Helvetica Neue"/>
              </a:rPr>
              <a:t>Beneyto</a:t>
            </a:r>
            <a:r>
              <a:rPr lang="en-GB" sz="1200" kern="0" dirty="0">
                <a:solidFill>
                  <a:srgbClr val="5E5E5E"/>
                </a:solidFill>
                <a:latin typeface="Helvetica Neue"/>
                <a:ea typeface="Helvetica Neue"/>
                <a:cs typeface="Helvetica Neue"/>
                <a:sym typeface="Helvetica Neue"/>
              </a:rPr>
              <a:t> </a:t>
            </a:r>
            <a:r>
              <a:rPr lang="en-GB" sz="1200" kern="0" dirty="0" err="1">
                <a:solidFill>
                  <a:srgbClr val="5E5E5E"/>
                </a:solidFill>
                <a:latin typeface="Helvetica Neue"/>
                <a:ea typeface="Helvetica Neue"/>
                <a:cs typeface="Helvetica Neue"/>
                <a:sym typeface="Helvetica Neue"/>
              </a:rPr>
              <a:t>Calabuig</a:t>
            </a:r>
            <a:endParaRPr lang="en-GB" sz="1200" kern="0" dirty="0">
              <a:solidFill>
                <a:srgbClr val="5E5E5E"/>
              </a:solidFill>
              <a:latin typeface="Helvetica Neue"/>
              <a:ea typeface="Helvetica Neue"/>
              <a:cs typeface="Helvetica Neue"/>
              <a:sym typeface="Helvetica Neue"/>
            </a:endParaRPr>
          </a:p>
          <a:p>
            <a:pPr algn="ctr" defTabSz="1219169" hangingPunct="0">
              <a:defRPr sz="3000"/>
            </a:pPr>
            <a:r>
              <a:rPr lang="en-GB" sz="1200" kern="0" dirty="0" err="1">
                <a:solidFill>
                  <a:srgbClr val="5E5E5E"/>
                </a:solidFill>
                <a:latin typeface="Helvetica Neue"/>
                <a:ea typeface="Helvetica Neue"/>
                <a:cs typeface="Helvetica Neue"/>
                <a:sym typeface="Helvetica Neue"/>
              </a:rPr>
              <a:t>Valeriia</a:t>
            </a:r>
            <a:r>
              <a:rPr lang="en-GB" sz="1200" kern="0" dirty="0">
                <a:solidFill>
                  <a:srgbClr val="5E5E5E"/>
                </a:solidFill>
                <a:latin typeface="Helvetica Neue"/>
                <a:ea typeface="Helvetica Neue"/>
                <a:cs typeface="Helvetica Neue"/>
                <a:sym typeface="Helvetica Neue"/>
              </a:rPr>
              <a:t> Dragan</a:t>
            </a:r>
          </a:p>
          <a:p>
            <a:pPr algn="ctr" defTabSz="1219169" hangingPunct="0">
              <a:defRPr sz="3000"/>
            </a:pPr>
            <a:r>
              <a:rPr lang="en-GB" sz="1200" kern="0" dirty="0">
                <a:solidFill>
                  <a:srgbClr val="5E5E5E"/>
                </a:solidFill>
                <a:latin typeface="Helvetica Neue"/>
                <a:ea typeface="Helvetica Neue"/>
                <a:cs typeface="Helvetica Neue"/>
                <a:sym typeface="Helvetica Neue"/>
              </a:rPr>
              <a:t>Robert </a:t>
            </a:r>
            <a:r>
              <a:rPr lang="en-GB" sz="1200" kern="0" dirty="0" err="1">
                <a:solidFill>
                  <a:srgbClr val="5E5E5E"/>
                </a:solidFill>
                <a:latin typeface="Helvetica Neue"/>
                <a:ea typeface="Helvetica Neue"/>
                <a:cs typeface="Helvetica Neue"/>
                <a:sym typeface="Helvetica Neue"/>
              </a:rPr>
              <a:t>Frömel</a:t>
            </a:r>
            <a:endParaRPr lang="en-GB" sz="1200" kern="0" dirty="0">
              <a:solidFill>
                <a:srgbClr val="5E5E5E"/>
              </a:solidFill>
              <a:latin typeface="Helvetica Neue"/>
              <a:ea typeface="Helvetica Neue"/>
              <a:cs typeface="Helvetica Neue"/>
              <a:sym typeface="Helvetica Neue"/>
            </a:endParaRPr>
          </a:p>
          <a:p>
            <a:pPr algn="ctr" defTabSz="1219169" hangingPunct="0">
              <a:defRPr sz="3000"/>
            </a:pPr>
            <a:r>
              <a:rPr lang="en-GB" sz="1200" kern="0" dirty="0">
                <a:solidFill>
                  <a:srgbClr val="5E5E5E"/>
                </a:solidFill>
                <a:latin typeface="Helvetica Neue"/>
                <a:ea typeface="Helvetica Neue"/>
                <a:cs typeface="Helvetica Neue"/>
                <a:sym typeface="Helvetica Neue"/>
              </a:rPr>
              <a:t>Michael Scherer</a:t>
            </a:r>
          </a:p>
          <a:p>
            <a:pPr algn="ctr" defTabSz="1219169" hangingPunct="0">
              <a:defRPr sz="3000"/>
            </a:pPr>
            <a:endParaRPr sz="1200" kern="0" dirty="0">
              <a:solidFill>
                <a:srgbClr val="5E5E5E"/>
              </a:solidFill>
              <a:latin typeface="Helvetica Neue"/>
              <a:ea typeface="Helvetica Neue"/>
              <a:cs typeface="Helvetica Neue"/>
              <a:sym typeface="Helvetica Neue"/>
            </a:endParaRPr>
          </a:p>
          <a:p>
            <a:pPr algn="ctr" defTabSz="1219169" hangingPunct="0">
              <a:defRPr sz="3000" b="1"/>
            </a:pPr>
            <a:r>
              <a:rPr sz="1200" b="1" kern="0" dirty="0">
                <a:solidFill>
                  <a:srgbClr val="5E5E5E"/>
                </a:solidFill>
                <a:latin typeface="Helvetica Neue"/>
                <a:ea typeface="Helvetica Neue"/>
                <a:cs typeface="Helvetica Neue"/>
                <a:sym typeface="Helvetica Neue"/>
              </a:rPr>
              <a:t>Genomics Facility</a:t>
            </a:r>
          </a:p>
          <a:p>
            <a:pPr algn="ctr" defTabSz="1219169" hangingPunct="0">
              <a:defRPr sz="3000" b="1"/>
            </a:pPr>
            <a:r>
              <a:rPr sz="1200" b="1" kern="0" dirty="0">
                <a:solidFill>
                  <a:srgbClr val="5E5E5E"/>
                </a:solidFill>
                <a:latin typeface="Helvetica Neue"/>
                <a:ea typeface="Helvetica Neue"/>
                <a:cs typeface="Helvetica Neue"/>
                <a:sym typeface="Helvetica Neue"/>
              </a:rPr>
              <a:t>FACS Facility </a:t>
            </a:r>
          </a:p>
          <a:p>
            <a:pPr algn="ctr" defTabSz="1219169" hangingPunct="0">
              <a:defRPr sz="3000"/>
            </a:pPr>
            <a:endParaRPr sz="1200" kern="0" dirty="0">
              <a:solidFill>
                <a:srgbClr val="5E5E5E"/>
              </a:solidFill>
              <a:latin typeface="Helvetica Neue"/>
              <a:ea typeface="Helvetica Neue"/>
              <a:cs typeface="Helvetica Neue"/>
              <a:sym typeface="Helvetica Neue"/>
            </a:endParaRPr>
          </a:p>
          <a:p>
            <a:pPr algn="ctr" defTabSz="1219169" hangingPunct="0">
              <a:defRPr sz="3000" b="1"/>
            </a:pPr>
            <a:r>
              <a:rPr sz="1200" b="1" kern="0" dirty="0">
                <a:solidFill>
                  <a:srgbClr val="5E5E5E"/>
                </a:solidFill>
                <a:latin typeface="Helvetica Neue"/>
                <a:ea typeface="Helvetica Neue"/>
                <a:cs typeface="Helvetica Neue"/>
                <a:sym typeface="Helvetica Neue"/>
              </a:rPr>
              <a:t>Treutlein Lab</a:t>
            </a:r>
          </a:p>
          <a:p>
            <a:pPr algn="ctr" defTabSz="1219169" hangingPunct="0">
              <a:defRPr sz="3000"/>
            </a:pPr>
            <a:r>
              <a:rPr sz="1200" kern="0" dirty="0">
                <a:solidFill>
                  <a:srgbClr val="5E5E5E"/>
                </a:solidFill>
                <a:latin typeface="Helvetica Neue"/>
                <a:ea typeface="Helvetica Neue"/>
                <a:cs typeface="Helvetica Neue"/>
                <a:sym typeface="Helvetica Neue"/>
              </a:rPr>
              <a:t>Barbara Treutlein </a:t>
            </a:r>
          </a:p>
          <a:p>
            <a:pPr algn="ctr" defTabSz="1219169" hangingPunct="0">
              <a:defRPr sz="3000"/>
            </a:pPr>
            <a:r>
              <a:rPr sz="1200" kern="0" dirty="0">
                <a:solidFill>
                  <a:srgbClr val="5E5E5E"/>
                </a:solidFill>
                <a:latin typeface="Helvetica Neue"/>
                <a:ea typeface="Helvetica Neue"/>
                <a:cs typeface="Helvetica Neue"/>
                <a:sym typeface="Helvetica Neue"/>
              </a:rPr>
              <a:t>Jasper Janssens </a:t>
            </a:r>
          </a:p>
        </p:txBody>
      </p:sp>
      <p:pic>
        <p:nvPicPr>
          <p:cNvPr id="6" name="Picture 5">
            <a:extLst>
              <a:ext uri="{FF2B5EF4-FFF2-40B4-BE49-F238E27FC236}">
                <a16:creationId xmlns:a16="http://schemas.microsoft.com/office/drawing/2014/main" id="{321E8DCC-4B6F-E634-9A8D-251D7668FD75}"/>
              </a:ext>
            </a:extLst>
          </p:cNvPr>
          <p:cNvPicPr>
            <a:picLocks noChangeAspect="1"/>
          </p:cNvPicPr>
          <p:nvPr/>
        </p:nvPicPr>
        <p:blipFill>
          <a:blip r:embed="rId8"/>
          <a:stretch>
            <a:fillRect/>
          </a:stretch>
        </p:blipFill>
        <p:spPr>
          <a:xfrm>
            <a:off x="6096000" y="3429000"/>
            <a:ext cx="0" cy="0"/>
          </a:xfrm>
          <a:prstGeom prst="rect">
            <a:avLst/>
          </a:prstGeom>
        </p:spPr>
      </p:pic>
      <p:sp>
        <p:nvSpPr>
          <p:cNvPr id="5" name="Foliennummernplatzhalter 4">
            <a:extLst>
              <a:ext uri="{FF2B5EF4-FFF2-40B4-BE49-F238E27FC236}">
                <a16:creationId xmlns:a16="http://schemas.microsoft.com/office/drawing/2014/main" id="{A50F75A5-2F77-E0A6-1260-0749A3AAAC66}"/>
              </a:ext>
            </a:extLst>
          </p:cNvPr>
          <p:cNvSpPr>
            <a:spLocks noGrp="1"/>
          </p:cNvSpPr>
          <p:nvPr>
            <p:ph type="sldNum" sz="quarter" idx="2"/>
          </p:nvPr>
        </p:nvSpPr>
        <p:spPr/>
        <p:txBody>
          <a:bodyPr/>
          <a:lstStyle/>
          <a:p>
            <a:fld id="{86CB4B4D-7CA3-9044-876B-883B54F8677D}" type="slidenum">
              <a:rPr lang="de-DE" smtClean="0"/>
              <a:t>24</a:t>
            </a:fld>
            <a:endParaRPr lang="de-DE"/>
          </a:p>
        </p:txBody>
      </p:sp>
      <p:pic>
        <p:nvPicPr>
          <p:cNvPr id="2" name="Picture 1" descr="Center for Genomic Regulation (CRG) – EVOMG-DN">
            <a:extLst>
              <a:ext uri="{FF2B5EF4-FFF2-40B4-BE49-F238E27FC236}">
                <a16:creationId xmlns:a16="http://schemas.microsoft.com/office/drawing/2014/main" id="{586CEA4F-EBF1-AF60-8C0F-0104B3A12E60}"/>
              </a:ext>
            </a:extLst>
          </p:cNvPr>
          <p:cNvPicPr>
            <a:picLocks noChangeAspect="1"/>
          </p:cNvPicPr>
          <p:nvPr/>
        </p:nvPicPr>
        <p:blipFill>
          <a:blip r:embed="rId9"/>
          <a:stretch>
            <a:fillRect/>
          </a:stretch>
        </p:blipFill>
        <p:spPr>
          <a:xfrm>
            <a:off x="5035532" y="1127012"/>
            <a:ext cx="5159842" cy="4449931"/>
          </a:xfrm>
          <a:prstGeom prst="rect">
            <a:avLst/>
          </a:prstGeom>
        </p:spPr>
      </p:pic>
    </p:spTree>
    <p:extLst>
      <p:ext uri="{BB962C8B-B14F-4D97-AF65-F5344CB8AC3E}">
        <p14:creationId xmlns:p14="http://schemas.microsoft.com/office/powerpoint/2010/main" val="64924590"/>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2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2792</TotalTime>
  <Words>1168</Words>
  <Application>Microsoft Macintosh PowerPoint</Application>
  <PresentationFormat>Widescreen</PresentationFormat>
  <Paragraphs>285</Paragraphs>
  <Slides>24</Slides>
  <Notes>15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24</vt:i4>
      </vt:variant>
    </vt:vector>
  </HeadingPairs>
  <TitlesOfParts>
    <vt:vector size="32" baseType="lpstr">
      <vt:lpstr>Aptos</vt:lpstr>
      <vt:lpstr>Aptos Display</vt:lpstr>
      <vt:lpstr>Arial</vt:lpstr>
      <vt:lpstr>Helvetica Neue</vt:lpstr>
      <vt:lpstr>Helvetica Neue Medium</vt:lpstr>
      <vt:lpstr>Office Theme</vt:lpstr>
      <vt:lpstr>21_BasicWhite</vt:lpstr>
      <vt:lpstr>22_BasicWhite</vt:lpstr>
      <vt:lpstr>Reporter assays to understand cell type-specificity </vt:lpstr>
      <vt:lpstr>Cell type-specific biology</vt:lpstr>
      <vt:lpstr>Blood formation is driven by a powerful stem cell system</vt:lpstr>
      <vt:lpstr>Blood formation is a continuous system</vt:lpstr>
      <vt:lpstr>Blood formation is a continuous system </vt:lpstr>
      <vt:lpstr>How does the cell know what to become?</vt:lpstr>
      <vt:lpstr>Transcription Factors as drivers of development</vt:lpstr>
      <vt:lpstr>Transcription Factors drive cell fate decisions</vt:lpstr>
      <vt:lpstr>Transcription Factors drive cell fate decisions</vt:lpstr>
      <vt:lpstr>Transcription Factors drive cell fate decisions</vt:lpstr>
      <vt:lpstr>Overlapping gradients of Transcription Factors</vt:lpstr>
      <vt:lpstr>Overlapping gradients of Transcription Factors</vt:lpstr>
      <vt:lpstr>Enhancers regulate cell fate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 Rü</dc:creator>
  <cp:lastModifiedBy>Juli Rü</cp:lastModifiedBy>
  <cp:revision>22</cp:revision>
  <dcterms:created xsi:type="dcterms:W3CDTF">2026-07-12T08:56:09Z</dcterms:created>
  <dcterms:modified xsi:type="dcterms:W3CDTF">2026-07-14T07:28:59Z</dcterms:modified>
</cp:coreProperties>
</file>